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6" r:id="rId2"/>
    <p:sldMasterId id="2147483667" r:id="rId3"/>
    <p:sldMasterId id="2147483680" r:id="rId4"/>
  </p:sldMasterIdLst>
  <p:notesMasterIdLst>
    <p:notesMasterId r:id="rId43"/>
  </p:notesMasterIdLst>
  <p:sldIdLst>
    <p:sldId id="256" r:id="rId5"/>
    <p:sldId id="270" r:id="rId6"/>
    <p:sldId id="279" r:id="rId7"/>
    <p:sldId id="274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73" r:id="rId16"/>
    <p:sldId id="282" r:id="rId17"/>
    <p:sldId id="263" r:id="rId18"/>
    <p:sldId id="261" r:id="rId19"/>
    <p:sldId id="260" r:id="rId20"/>
    <p:sldId id="280" r:id="rId21"/>
    <p:sldId id="259" r:id="rId22"/>
    <p:sldId id="258" r:id="rId23"/>
    <p:sldId id="271" r:id="rId24"/>
    <p:sldId id="272" r:id="rId25"/>
    <p:sldId id="262" r:id="rId26"/>
    <p:sldId id="275" r:id="rId27"/>
    <p:sldId id="276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277" r:id="rId41"/>
    <p:sldId id="283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5" autoAdjust="0"/>
    <p:restoredTop sz="94660"/>
  </p:normalViewPr>
  <p:slideViewPr>
    <p:cSldViewPr>
      <p:cViewPr>
        <p:scale>
          <a:sx n="79" d="100"/>
          <a:sy n="79" d="100"/>
        </p:scale>
        <p:origin x="-2556" y="-7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4B44B-92E5-469D-B38B-457F11DFA083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776BF-77B6-432B-BC17-72EC3B8F4656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231184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62BA-DEBB-114A-951B-14E01F97E5AC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978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CDAC-E80B-4FFB-AD14-37390332055A}" type="slidenum">
              <a:rPr lang="en-AU" smtClean="0">
                <a:solidFill>
                  <a:prstClr val="black"/>
                </a:solidFill>
              </a:rPr>
              <a:pPr/>
              <a:t>32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65040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CDAC-E80B-4FFB-AD14-37390332055A}" type="slidenum">
              <a:rPr lang="en-AU" smtClean="0">
                <a:solidFill>
                  <a:prstClr val="black"/>
                </a:solidFill>
              </a:rPr>
              <a:pPr/>
              <a:t>33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648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CDAC-E80B-4FFB-AD14-37390332055A}" type="slidenum">
              <a:rPr lang="en-AU" smtClean="0">
                <a:solidFill>
                  <a:prstClr val="black"/>
                </a:solidFill>
              </a:rPr>
              <a:pPr/>
              <a:t>34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68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CDAC-E80B-4FFB-AD14-37390332055A}" type="slidenum">
              <a:rPr lang="en-AU" smtClean="0">
                <a:solidFill>
                  <a:prstClr val="black"/>
                </a:solidFill>
              </a:rPr>
              <a:pPr/>
              <a:t>35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39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1A62BA-DEBB-114A-951B-14E01F97E5AC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7322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CDAC-E80B-4FFB-AD14-37390332055A}" type="slidenum">
              <a:rPr lang="en-AU" smtClean="0">
                <a:solidFill>
                  <a:prstClr val="black"/>
                </a:solidFill>
              </a:rPr>
              <a:pPr/>
              <a:t>25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469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CDAC-E80B-4FFB-AD14-37390332055A}" type="slidenum">
              <a:rPr lang="en-AU" smtClean="0">
                <a:solidFill>
                  <a:prstClr val="black"/>
                </a:solidFill>
              </a:rPr>
              <a:pPr/>
              <a:t>26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99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CDAC-E80B-4FFB-AD14-37390332055A}" type="slidenum">
              <a:rPr lang="en-AU" smtClean="0">
                <a:solidFill>
                  <a:prstClr val="black"/>
                </a:solidFill>
              </a:rPr>
              <a:pPr/>
              <a:t>27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57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CDAC-E80B-4FFB-AD14-37390332055A}" type="slidenum">
              <a:rPr lang="en-AU" smtClean="0">
                <a:solidFill>
                  <a:prstClr val="black"/>
                </a:solidFill>
              </a:rPr>
              <a:pPr/>
              <a:t>28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136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CDAC-E80B-4FFB-AD14-37390332055A}" type="slidenum">
              <a:rPr lang="en-AU" smtClean="0">
                <a:solidFill>
                  <a:prstClr val="black"/>
                </a:solidFill>
              </a:rPr>
              <a:pPr/>
              <a:t>29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7594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CDAC-E80B-4FFB-AD14-37390332055A}" type="slidenum">
              <a:rPr lang="en-AU" smtClean="0">
                <a:solidFill>
                  <a:prstClr val="black"/>
                </a:solidFill>
              </a:rPr>
              <a:pPr/>
              <a:t>30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894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28CDAC-E80B-4FFB-AD14-37390332055A}" type="slidenum">
              <a:rPr lang="en-AU" smtClean="0">
                <a:solidFill>
                  <a:prstClr val="black"/>
                </a:solidFill>
              </a:rPr>
              <a:pPr/>
              <a:t>31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6569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1526"/>
            <a:ext cx="7772400" cy="963538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41771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7F7-1D01-45E3-87A1-3205ECB13F59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4E4B-5DE4-4E7A-9A51-0D26AA1B87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3692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B91E-EBA0-4CB8-A87B-882432553CC5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57B-62E4-4A99-8B1D-C8AF73920BF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88337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B91E-EBA0-4CB8-A87B-882432553CC5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57B-62E4-4A99-8B1D-C8AF73920BF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0190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648" y="4800600"/>
            <a:ext cx="7278688" cy="566738"/>
          </a:xfrm>
        </p:spPr>
        <p:txBody>
          <a:bodyPr anchor="b"/>
          <a:lstStyle>
            <a:lvl1pPr algn="l">
              <a:defRPr sz="20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7648" y="612775"/>
            <a:ext cx="727868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7648" y="5367338"/>
            <a:ext cx="727868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B91E-EBA0-4CB8-A87B-882432553CC5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57B-62E4-4A99-8B1D-C8AF73920BF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81277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6250193" y="172122"/>
            <a:ext cx="2786232" cy="796066"/>
            <a:chOff x="6250193" y="172122"/>
            <a:chExt cx="2786232" cy="796066"/>
          </a:xfrm>
        </p:grpSpPr>
        <p:sp>
          <p:nvSpPr>
            <p:cNvPr id="7" name="Rectangle 6"/>
            <p:cNvSpPr/>
            <p:nvPr userDrawn="1"/>
          </p:nvSpPr>
          <p:spPr>
            <a:xfrm>
              <a:off x="6250193" y="172122"/>
              <a:ext cx="2786232" cy="796066"/>
            </a:xfrm>
            <a:prstGeom prst="rect">
              <a:avLst/>
            </a:prstGeom>
            <a:solidFill>
              <a:srgbClr val="6B297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56" t="13809" r="5173" b="17540"/>
            <a:stretch/>
          </p:blipFill>
          <p:spPr bwMode="auto">
            <a:xfrm>
              <a:off x="6465340" y="182878"/>
              <a:ext cx="2474943" cy="7559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03189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80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025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27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19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36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41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917F7-1D01-45E3-87A1-3205ECB13F59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4E4B-5DE4-4E7A-9A51-0D26AA1B87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5447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0292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46850" y="2813049"/>
            <a:ext cx="2490788" cy="39370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change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00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2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0083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372236"/>
            <a:ext cx="8229600" cy="617929"/>
          </a:xfrm>
        </p:spPr>
        <p:txBody>
          <a:bodyPr>
            <a:normAutofit/>
          </a:bodyPr>
          <a:lstStyle>
            <a:lvl1pPr algn="l"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Slide title</a:t>
            </a:r>
            <a:endParaRPr lang="en-AU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96012" y="2162287"/>
            <a:ext cx="2490788" cy="44801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change image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457200" y="2162287"/>
            <a:ext cx="5588598" cy="448018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98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>
            <a:spLocks noChangeArrowheads="1"/>
          </p:cNvSpPr>
          <p:nvPr userDrawn="1"/>
        </p:nvSpPr>
        <p:spPr bwMode="auto">
          <a:xfrm>
            <a:off x="4111625" y="1863725"/>
            <a:ext cx="5032375" cy="3867150"/>
          </a:xfrm>
          <a:prstGeom prst="rect">
            <a:avLst/>
          </a:prstGeom>
          <a:solidFill>
            <a:srgbClr val="E1EBF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6313" y="2964498"/>
            <a:ext cx="3960000" cy="897682"/>
          </a:xfrm>
        </p:spPr>
        <p:txBody>
          <a:bodyPr anchor="b" anchorCtr="0">
            <a:spAutoFit/>
          </a:bodyPr>
          <a:lstStyle>
            <a:lvl1pPr>
              <a:lnSpc>
                <a:spcPts val="3500"/>
              </a:lnSpc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313" y="4069080"/>
            <a:ext cx="3960000" cy="718145"/>
          </a:xfrm>
        </p:spPr>
        <p:txBody>
          <a:bodyPr anchor="t" anchorCtr="0">
            <a:spAutoFit/>
          </a:bodyPr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45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27088" y="690563"/>
            <a:ext cx="7694612" cy="5934075"/>
            <a:chOff x="827088" y="690563"/>
            <a:chExt cx="7694612" cy="5934075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827088" y="690563"/>
              <a:ext cx="2193925" cy="561975"/>
              <a:chOff x="827088" y="690563"/>
              <a:chExt cx="2193925" cy="561975"/>
            </a:xfrm>
            <a:solidFill>
              <a:srgbClr val="005A7C"/>
            </a:solidFill>
          </p:grpSpPr>
          <p:sp>
            <p:nvSpPr>
              <p:cNvPr id="23" name="Freeform 7"/>
              <p:cNvSpPr>
                <a:spLocks/>
              </p:cNvSpPr>
              <p:nvPr userDrawn="1"/>
            </p:nvSpPr>
            <p:spPr bwMode="auto">
              <a:xfrm>
                <a:off x="827088" y="690563"/>
                <a:ext cx="280988" cy="239713"/>
              </a:xfrm>
              <a:custGeom>
                <a:avLst/>
                <a:gdLst>
                  <a:gd name="T0" fmla="*/ 0 w 353"/>
                  <a:gd name="T1" fmla="*/ 253 h 300"/>
                  <a:gd name="T2" fmla="*/ 13 w 353"/>
                  <a:gd name="T3" fmla="*/ 253 h 300"/>
                  <a:gd name="T4" fmla="*/ 23 w 353"/>
                  <a:gd name="T5" fmla="*/ 244 h 300"/>
                  <a:gd name="T6" fmla="*/ 42 w 353"/>
                  <a:gd name="T7" fmla="*/ 0 h 300"/>
                  <a:gd name="T8" fmla="*/ 100 w 353"/>
                  <a:gd name="T9" fmla="*/ 0 h 300"/>
                  <a:gd name="T10" fmla="*/ 161 w 353"/>
                  <a:gd name="T11" fmla="*/ 143 h 300"/>
                  <a:gd name="T12" fmla="*/ 176 w 353"/>
                  <a:gd name="T13" fmla="*/ 183 h 300"/>
                  <a:gd name="T14" fmla="*/ 177 w 353"/>
                  <a:gd name="T15" fmla="*/ 183 h 300"/>
                  <a:gd name="T16" fmla="*/ 192 w 353"/>
                  <a:gd name="T17" fmla="*/ 143 h 300"/>
                  <a:gd name="T18" fmla="*/ 254 w 353"/>
                  <a:gd name="T19" fmla="*/ 0 h 300"/>
                  <a:gd name="T20" fmla="*/ 311 w 353"/>
                  <a:gd name="T21" fmla="*/ 0 h 300"/>
                  <a:gd name="T22" fmla="*/ 331 w 353"/>
                  <a:gd name="T23" fmla="*/ 244 h 300"/>
                  <a:gd name="T24" fmla="*/ 340 w 353"/>
                  <a:gd name="T25" fmla="*/ 253 h 300"/>
                  <a:gd name="T26" fmla="*/ 353 w 353"/>
                  <a:gd name="T27" fmla="*/ 253 h 300"/>
                  <a:gd name="T28" fmla="*/ 353 w 353"/>
                  <a:gd name="T29" fmla="*/ 300 h 300"/>
                  <a:gd name="T30" fmla="*/ 305 w 353"/>
                  <a:gd name="T31" fmla="*/ 300 h 300"/>
                  <a:gd name="T32" fmla="*/ 277 w 353"/>
                  <a:gd name="T33" fmla="*/ 271 h 300"/>
                  <a:gd name="T34" fmla="*/ 267 w 353"/>
                  <a:gd name="T35" fmla="*/ 138 h 300"/>
                  <a:gd name="T36" fmla="*/ 266 w 353"/>
                  <a:gd name="T37" fmla="*/ 91 h 300"/>
                  <a:gd name="T38" fmla="*/ 265 w 353"/>
                  <a:gd name="T39" fmla="*/ 91 h 300"/>
                  <a:gd name="T40" fmla="*/ 249 w 353"/>
                  <a:gd name="T41" fmla="*/ 138 h 300"/>
                  <a:gd name="T42" fmla="*/ 199 w 353"/>
                  <a:gd name="T43" fmla="*/ 249 h 300"/>
                  <a:gd name="T44" fmla="*/ 154 w 353"/>
                  <a:gd name="T45" fmla="*/ 249 h 300"/>
                  <a:gd name="T46" fmla="*/ 104 w 353"/>
                  <a:gd name="T47" fmla="*/ 138 h 300"/>
                  <a:gd name="T48" fmla="*/ 88 w 353"/>
                  <a:gd name="T49" fmla="*/ 91 h 300"/>
                  <a:gd name="T50" fmla="*/ 87 w 353"/>
                  <a:gd name="T51" fmla="*/ 91 h 300"/>
                  <a:gd name="T52" fmla="*/ 86 w 353"/>
                  <a:gd name="T53" fmla="*/ 138 h 300"/>
                  <a:gd name="T54" fmla="*/ 77 w 353"/>
                  <a:gd name="T55" fmla="*/ 271 h 300"/>
                  <a:gd name="T56" fmla="*/ 48 w 353"/>
                  <a:gd name="T57" fmla="*/ 300 h 300"/>
                  <a:gd name="T58" fmla="*/ 0 w 353"/>
                  <a:gd name="T59" fmla="*/ 300 h 300"/>
                  <a:gd name="T60" fmla="*/ 0 w 353"/>
                  <a:gd name="T61" fmla="*/ 25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3" h="300">
                    <a:moveTo>
                      <a:pt x="0" y="253"/>
                    </a:moveTo>
                    <a:lnTo>
                      <a:pt x="13" y="253"/>
                    </a:lnTo>
                    <a:cubicBezTo>
                      <a:pt x="19" y="253"/>
                      <a:pt x="22" y="250"/>
                      <a:pt x="23" y="244"/>
                    </a:cubicBezTo>
                    <a:lnTo>
                      <a:pt x="42" y="0"/>
                    </a:lnTo>
                    <a:lnTo>
                      <a:pt x="100" y="0"/>
                    </a:lnTo>
                    <a:lnTo>
                      <a:pt x="161" y="143"/>
                    </a:lnTo>
                    <a:cubicBezTo>
                      <a:pt x="169" y="160"/>
                      <a:pt x="176" y="183"/>
                      <a:pt x="176" y="183"/>
                    </a:cubicBezTo>
                    <a:lnTo>
                      <a:pt x="177" y="183"/>
                    </a:lnTo>
                    <a:cubicBezTo>
                      <a:pt x="177" y="183"/>
                      <a:pt x="185" y="160"/>
                      <a:pt x="192" y="143"/>
                    </a:cubicBezTo>
                    <a:lnTo>
                      <a:pt x="254" y="0"/>
                    </a:lnTo>
                    <a:lnTo>
                      <a:pt x="311" y="0"/>
                    </a:lnTo>
                    <a:lnTo>
                      <a:pt x="331" y="244"/>
                    </a:lnTo>
                    <a:cubicBezTo>
                      <a:pt x="331" y="250"/>
                      <a:pt x="334" y="253"/>
                      <a:pt x="340" y="253"/>
                    </a:cubicBezTo>
                    <a:lnTo>
                      <a:pt x="353" y="253"/>
                    </a:lnTo>
                    <a:lnTo>
                      <a:pt x="353" y="300"/>
                    </a:lnTo>
                    <a:lnTo>
                      <a:pt x="305" y="300"/>
                    </a:lnTo>
                    <a:cubicBezTo>
                      <a:pt x="285" y="300"/>
                      <a:pt x="278" y="292"/>
                      <a:pt x="277" y="271"/>
                    </a:cubicBezTo>
                    <a:lnTo>
                      <a:pt x="267" y="138"/>
                    </a:lnTo>
                    <a:cubicBezTo>
                      <a:pt x="265" y="118"/>
                      <a:pt x="266" y="91"/>
                      <a:pt x="266" y="91"/>
                    </a:cubicBezTo>
                    <a:lnTo>
                      <a:pt x="265" y="91"/>
                    </a:lnTo>
                    <a:cubicBezTo>
                      <a:pt x="265" y="91"/>
                      <a:pt x="256" y="121"/>
                      <a:pt x="249" y="138"/>
                    </a:cubicBezTo>
                    <a:lnTo>
                      <a:pt x="199" y="249"/>
                    </a:lnTo>
                    <a:lnTo>
                      <a:pt x="154" y="249"/>
                    </a:lnTo>
                    <a:lnTo>
                      <a:pt x="104" y="138"/>
                    </a:lnTo>
                    <a:cubicBezTo>
                      <a:pt x="97" y="121"/>
                      <a:pt x="88" y="91"/>
                      <a:pt x="88" y="91"/>
                    </a:cubicBezTo>
                    <a:lnTo>
                      <a:pt x="87" y="91"/>
                    </a:lnTo>
                    <a:cubicBezTo>
                      <a:pt x="87" y="91"/>
                      <a:pt x="88" y="118"/>
                      <a:pt x="86" y="138"/>
                    </a:cubicBezTo>
                    <a:lnTo>
                      <a:pt x="77" y="271"/>
                    </a:lnTo>
                    <a:cubicBezTo>
                      <a:pt x="75" y="292"/>
                      <a:pt x="68" y="300"/>
                      <a:pt x="48" y="300"/>
                    </a:cubicBezTo>
                    <a:lnTo>
                      <a:pt x="0" y="300"/>
                    </a:lnTo>
                    <a:lnTo>
                      <a:pt x="0" y="25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"/>
              <p:cNvSpPr>
                <a:spLocks noEditPoints="1"/>
              </p:cNvSpPr>
              <p:nvPr userDrawn="1"/>
            </p:nvSpPr>
            <p:spPr bwMode="auto">
              <a:xfrm>
                <a:off x="1116013" y="754063"/>
                <a:ext cx="161925" cy="179388"/>
              </a:xfrm>
              <a:custGeom>
                <a:avLst/>
                <a:gdLst>
                  <a:gd name="T0" fmla="*/ 150 w 205"/>
                  <a:gd name="T1" fmla="*/ 85 h 226"/>
                  <a:gd name="T2" fmla="*/ 110 w 205"/>
                  <a:gd name="T3" fmla="*/ 42 h 226"/>
                  <a:gd name="T4" fmla="*/ 57 w 205"/>
                  <a:gd name="T5" fmla="*/ 85 h 226"/>
                  <a:gd name="T6" fmla="*/ 150 w 205"/>
                  <a:gd name="T7" fmla="*/ 85 h 226"/>
                  <a:gd name="T8" fmla="*/ 110 w 205"/>
                  <a:gd name="T9" fmla="*/ 0 h 226"/>
                  <a:gd name="T10" fmla="*/ 205 w 205"/>
                  <a:gd name="T11" fmla="*/ 103 h 226"/>
                  <a:gd name="T12" fmla="*/ 204 w 205"/>
                  <a:gd name="T13" fmla="*/ 123 h 226"/>
                  <a:gd name="T14" fmla="*/ 55 w 205"/>
                  <a:gd name="T15" fmla="*/ 123 h 226"/>
                  <a:gd name="T16" fmla="*/ 120 w 205"/>
                  <a:gd name="T17" fmla="*/ 181 h 226"/>
                  <a:gd name="T18" fmla="*/ 180 w 205"/>
                  <a:gd name="T19" fmla="*/ 157 h 226"/>
                  <a:gd name="T20" fmla="*/ 203 w 205"/>
                  <a:gd name="T21" fmla="*/ 194 h 226"/>
                  <a:gd name="T22" fmla="*/ 116 w 205"/>
                  <a:gd name="T23" fmla="*/ 226 h 226"/>
                  <a:gd name="T24" fmla="*/ 0 w 205"/>
                  <a:gd name="T25" fmla="*/ 113 h 226"/>
                  <a:gd name="T26" fmla="*/ 110 w 205"/>
                  <a:gd name="T2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5" h="226">
                    <a:moveTo>
                      <a:pt x="150" y="85"/>
                    </a:moveTo>
                    <a:cubicBezTo>
                      <a:pt x="149" y="60"/>
                      <a:pt x="132" y="42"/>
                      <a:pt x="110" y="42"/>
                    </a:cubicBezTo>
                    <a:cubicBezTo>
                      <a:pt x="82" y="42"/>
                      <a:pt x="63" y="58"/>
                      <a:pt x="57" y="85"/>
                    </a:cubicBezTo>
                    <a:lnTo>
                      <a:pt x="150" y="85"/>
                    </a:lnTo>
                    <a:close/>
                    <a:moveTo>
                      <a:pt x="110" y="0"/>
                    </a:moveTo>
                    <a:cubicBezTo>
                      <a:pt x="171" y="0"/>
                      <a:pt x="205" y="46"/>
                      <a:pt x="205" y="103"/>
                    </a:cubicBezTo>
                    <a:cubicBezTo>
                      <a:pt x="205" y="109"/>
                      <a:pt x="204" y="123"/>
                      <a:pt x="204" y="123"/>
                    </a:cubicBezTo>
                    <a:lnTo>
                      <a:pt x="55" y="123"/>
                    </a:lnTo>
                    <a:cubicBezTo>
                      <a:pt x="59" y="161"/>
                      <a:pt x="87" y="181"/>
                      <a:pt x="120" y="181"/>
                    </a:cubicBezTo>
                    <a:cubicBezTo>
                      <a:pt x="154" y="181"/>
                      <a:pt x="180" y="157"/>
                      <a:pt x="180" y="157"/>
                    </a:cubicBezTo>
                    <a:lnTo>
                      <a:pt x="203" y="194"/>
                    </a:lnTo>
                    <a:cubicBezTo>
                      <a:pt x="203" y="194"/>
                      <a:pt x="170" y="226"/>
                      <a:pt x="116" y="226"/>
                    </a:cubicBezTo>
                    <a:cubicBezTo>
                      <a:pt x="44" y="226"/>
                      <a:pt x="0" y="175"/>
                      <a:pt x="0" y="113"/>
                    </a:cubicBezTo>
                    <a:cubicBezTo>
                      <a:pt x="0" y="47"/>
                      <a:pt x="45" y="0"/>
                      <a:pt x="110" y="0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9"/>
              <p:cNvSpPr>
                <a:spLocks/>
              </p:cNvSpPr>
              <p:nvPr userDrawn="1"/>
            </p:nvSpPr>
            <p:spPr bwMode="auto">
              <a:xfrm>
                <a:off x="1292225" y="754063"/>
                <a:ext cx="203200" cy="176213"/>
              </a:xfrm>
              <a:custGeom>
                <a:avLst/>
                <a:gdLst>
                  <a:gd name="T0" fmla="*/ 26 w 255"/>
                  <a:gd name="T1" fmla="*/ 61 h 221"/>
                  <a:gd name="T2" fmla="*/ 16 w 255"/>
                  <a:gd name="T3" fmla="*/ 51 h 221"/>
                  <a:gd name="T4" fmla="*/ 0 w 255"/>
                  <a:gd name="T5" fmla="*/ 51 h 221"/>
                  <a:gd name="T6" fmla="*/ 0 w 255"/>
                  <a:gd name="T7" fmla="*/ 6 h 221"/>
                  <a:gd name="T8" fmla="*/ 49 w 255"/>
                  <a:gd name="T9" fmla="*/ 6 h 221"/>
                  <a:gd name="T10" fmla="*/ 77 w 255"/>
                  <a:gd name="T11" fmla="*/ 30 h 221"/>
                  <a:gd name="T12" fmla="*/ 77 w 255"/>
                  <a:gd name="T13" fmla="*/ 36 h 221"/>
                  <a:gd name="T14" fmla="*/ 77 w 255"/>
                  <a:gd name="T15" fmla="*/ 45 h 221"/>
                  <a:gd name="T16" fmla="*/ 77 w 255"/>
                  <a:gd name="T17" fmla="*/ 45 h 221"/>
                  <a:gd name="T18" fmla="*/ 153 w 255"/>
                  <a:gd name="T19" fmla="*/ 0 h 221"/>
                  <a:gd name="T20" fmla="*/ 229 w 255"/>
                  <a:gd name="T21" fmla="*/ 83 h 221"/>
                  <a:gd name="T22" fmla="*/ 229 w 255"/>
                  <a:gd name="T23" fmla="*/ 167 h 221"/>
                  <a:gd name="T24" fmla="*/ 238 w 255"/>
                  <a:gd name="T25" fmla="*/ 176 h 221"/>
                  <a:gd name="T26" fmla="*/ 255 w 255"/>
                  <a:gd name="T27" fmla="*/ 176 h 221"/>
                  <a:gd name="T28" fmla="*/ 255 w 255"/>
                  <a:gd name="T29" fmla="*/ 221 h 221"/>
                  <a:gd name="T30" fmla="*/ 204 w 255"/>
                  <a:gd name="T31" fmla="*/ 221 h 221"/>
                  <a:gd name="T32" fmla="*/ 175 w 255"/>
                  <a:gd name="T33" fmla="*/ 192 h 221"/>
                  <a:gd name="T34" fmla="*/ 175 w 255"/>
                  <a:gd name="T35" fmla="*/ 94 h 221"/>
                  <a:gd name="T36" fmla="*/ 141 w 255"/>
                  <a:gd name="T37" fmla="*/ 50 h 221"/>
                  <a:gd name="T38" fmla="*/ 83 w 255"/>
                  <a:gd name="T39" fmla="*/ 94 h 221"/>
                  <a:gd name="T40" fmla="*/ 79 w 255"/>
                  <a:gd name="T41" fmla="*/ 122 h 221"/>
                  <a:gd name="T42" fmla="*/ 79 w 255"/>
                  <a:gd name="T43" fmla="*/ 221 h 221"/>
                  <a:gd name="T44" fmla="*/ 26 w 255"/>
                  <a:gd name="T45" fmla="*/ 221 h 221"/>
                  <a:gd name="T46" fmla="*/ 26 w 255"/>
                  <a:gd name="T47" fmla="*/ 6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5" h="221">
                    <a:moveTo>
                      <a:pt x="26" y="61"/>
                    </a:moveTo>
                    <a:cubicBezTo>
                      <a:pt x="26" y="54"/>
                      <a:pt x="22" y="51"/>
                      <a:pt x="16" y="51"/>
                    </a:cubicBezTo>
                    <a:lnTo>
                      <a:pt x="0" y="51"/>
                    </a:lnTo>
                    <a:lnTo>
                      <a:pt x="0" y="6"/>
                    </a:lnTo>
                    <a:lnTo>
                      <a:pt x="49" y="6"/>
                    </a:lnTo>
                    <a:cubicBezTo>
                      <a:pt x="68" y="6"/>
                      <a:pt x="77" y="14"/>
                      <a:pt x="77" y="30"/>
                    </a:cubicBezTo>
                    <a:lnTo>
                      <a:pt x="77" y="36"/>
                    </a:lnTo>
                    <a:cubicBezTo>
                      <a:pt x="77" y="41"/>
                      <a:pt x="77" y="45"/>
                      <a:pt x="77" y="45"/>
                    </a:cubicBezTo>
                    <a:lnTo>
                      <a:pt x="77" y="45"/>
                    </a:lnTo>
                    <a:cubicBezTo>
                      <a:pt x="87" y="27"/>
                      <a:pt x="110" y="0"/>
                      <a:pt x="153" y="0"/>
                    </a:cubicBezTo>
                    <a:cubicBezTo>
                      <a:pt x="201" y="0"/>
                      <a:pt x="229" y="25"/>
                      <a:pt x="229" y="83"/>
                    </a:cubicBezTo>
                    <a:lnTo>
                      <a:pt x="229" y="167"/>
                    </a:lnTo>
                    <a:cubicBezTo>
                      <a:pt x="229" y="173"/>
                      <a:pt x="232" y="176"/>
                      <a:pt x="238" y="176"/>
                    </a:cubicBezTo>
                    <a:lnTo>
                      <a:pt x="255" y="176"/>
                    </a:lnTo>
                    <a:lnTo>
                      <a:pt x="255" y="221"/>
                    </a:lnTo>
                    <a:lnTo>
                      <a:pt x="204" y="221"/>
                    </a:lnTo>
                    <a:cubicBezTo>
                      <a:pt x="184" y="221"/>
                      <a:pt x="175" y="213"/>
                      <a:pt x="175" y="192"/>
                    </a:cubicBezTo>
                    <a:lnTo>
                      <a:pt x="175" y="94"/>
                    </a:lnTo>
                    <a:cubicBezTo>
                      <a:pt x="175" y="67"/>
                      <a:pt x="168" y="50"/>
                      <a:pt x="141" y="50"/>
                    </a:cubicBezTo>
                    <a:cubicBezTo>
                      <a:pt x="112" y="50"/>
                      <a:pt x="91" y="68"/>
                      <a:pt x="83" y="94"/>
                    </a:cubicBezTo>
                    <a:cubicBezTo>
                      <a:pt x="80" y="102"/>
                      <a:pt x="79" y="112"/>
                      <a:pt x="79" y="122"/>
                    </a:cubicBezTo>
                    <a:lnTo>
                      <a:pt x="79" y="221"/>
                    </a:lnTo>
                    <a:lnTo>
                      <a:pt x="26" y="221"/>
                    </a:lnTo>
                    <a:lnTo>
                      <a:pt x="26" y="6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0"/>
              <p:cNvSpPr>
                <a:spLocks/>
              </p:cNvSpPr>
              <p:nvPr userDrawn="1"/>
            </p:nvSpPr>
            <p:spPr bwMode="auto">
              <a:xfrm>
                <a:off x="1500188" y="712788"/>
                <a:ext cx="106363" cy="219075"/>
              </a:xfrm>
              <a:custGeom>
                <a:avLst/>
                <a:gdLst>
                  <a:gd name="T0" fmla="*/ 28 w 134"/>
                  <a:gd name="T1" fmla="*/ 101 h 276"/>
                  <a:gd name="T2" fmla="*/ 0 w 134"/>
                  <a:gd name="T3" fmla="*/ 101 h 276"/>
                  <a:gd name="T4" fmla="*/ 0 w 134"/>
                  <a:gd name="T5" fmla="*/ 59 h 276"/>
                  <a:gd name="T6" fmla="*/ 29 w 134"/>
                  <a:gd name="T7" fmla="*/ 59 h 276"/>
                  <a:gd name="T8" fmla="*/ 29 w 134"/>
                  <a:gd name="T9" fmla="*/ 0 h 276"/>
                  <a:gd name="T10" fmla="*/ 82 w 134"/>
                  <a:gd name="T11" fmla="*/ 0 h 276"/>
                  <a:gd name="T12" fmla="*/ 82 w 134"/>
                  <a:gd name="T13" fmla="*/ 59 h 276"/>
                  <a:gd name="T14" fmla="*/ 131 w 134"/>
                  <a:gd name="T15" fmla="*/ 59 h 276"/>
                  <a:gd name="T16" fmla="*/ 131 w 134"/>
                  <a:gd name="T17" fmla="*/ 101 h 276"/>
                  <a:gd name="T18" fmla="*/ 82 w 134"/>
                  <a:gd name="T19" fmla="*/ 101 h 276"/>
                  <a:gd name="T20" fmla="*/ 82 w 134"/>
                  <a:gd name="T21" fmla="*/ 188 h 276"/>
                  <a:gd name="T22" fmla="*/ 125 w 134"/>
                  <a:gd name="T23" fmla="*/ 229 h 276"/>
                  <a:gd name="T24" fmla="*/ 134 w 134"/>
                  <a:gd name="T25" fmla="*/ 228 h 276"/>
                  <a:gd name="T26" fmla="*/ 134 w 134"/>
                  <a:gd name="T27" fmla="*/ 275 h 276"/>
                  <a:gd name="T28" fmla="*/ 118 w 134"/>
                  <a:gd name="T29" fmla="*/ 276 h 276"/>
                  <a:gd name="T30" fmla="*/ 28 w 134"/>
                  <a:gd name="T31" fmla="*/ 195 h 276"/>
                  <a:gd name="T32" fmla="*/ 28 w 134"/>
                  <a:gd name="T33" fmla="*/ 10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276">
                    <a:moveTo>
                      <a:pt x="28" y="101"/>
                    </a:moveTo>
                    <a:lnTo>
                      <a:pt x="0" y="101"/>
                    </a:lnTo>
                    <a:lnTo>
                      <a:pt x="0" y="59"/>
                    </a:lnTo>
                    <a:lnTo>
                      <a:pt x="29" y="59"/>
                    </a:lnTo>
                    <a:lnTo>
                      <a:pt x="29" y="0"/>
                    </a:lnTo>
                    <a:lnTo>
                      <a:pt x="82" y="0"/>
                    </a:lnTo>
                    <a:lnTo>
                      <a:pt x="82" y="59"/>
                    </a:lnTo>
                    <a:lnTo>
                      <a:pt x="131" y="59"/>
                    </a:lnTo>
                    <a:lnTo>
                      <a:pt x="131" y="101"/>
                    </a:lnTo>
                    <a:lnTo>
                      <a:pt x="82" y="101"/>
                    </a:lnTo>
                    <a:lnTo>
                      <a:pt x="82" y="188"/>
                    </a:lnTo>
                    <a:cubicBezTo>
                      <a:pt x="82" y="224"/>
                      <a:pt x="110" y="229"/>
                      <a:pt x="125" y="229"/>
                    </a:cubicBezTo>
                    <a:cubicBezTo>
                      <a:pt x="130" y="229"/>
                      <a:pt x="134" y="228"/>
                      <a:pt x="134" y="228"/>
                    </a:cubicBezTo>
                    <a:lnTo>
                      <a:pt x="134" y="275"/>
                    </a:lnTo>
                    <a:cubicBezTo>
                      <a:pt x="134" y="275"/>
                      <a:pt x="127" y="276"/>
                      <a:pt x="118" y="276"/>
                    </a:cubicBezTo>
                    <a:cubicBezTo>
                      <a:pt x="88" y="276"/>
                      <a:pt x="28" y="267"/>
                      <a:pt x="28" y="195"/>
                    </a:cubicBezTo>
                    <a:lnTo>
                      <a:pt x="28" y="1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"/>
              <p:cNvSpPr>
                <a:spLocks noEditPoints="1"/>
              </p:cNvSpPr>
              <p:nvPr userDrawn="1"/>
            </p:nvSpPr>
            <p:spPr bwMode="auto">
              <a:xfrm>
                <a:off x="1628775" y="754063"/>
                <a:ext cx="169863" cy="179388"/>
              </a:xfrm>
              <a:custGeom>
                <a:avLst/>
                <a:gdLst>
                  <a:gd name="T0" fmla="*/ 87 w 215"/>
                  <a:gd name="T1" fmla="*/ 184 h 226"/>
                  <a:gd name="T2" fmla="*/ 136 w 215"/>
                  <a:gd name="T3" fmla="*/ 128 h 226"/>
                  <a:gd name="T4" fmla="*/ 136 w 215"/>
                  <a:gd name="T5" fmla="*/ 123 h 226"/>
                  <a:gd name="T6" fmla="*/ 127 w 215"/>
                  <a:gd name="T7" fmla="*/ 123 h 226"/>
                  <a:gd name="T8" fmla="*/ 54 w 215"/>
                  <a:gd name="T9" fmla="*/ 157 h 226"/>
                  <a:gd name="T10" fmla="*/ 87 w 215"/>
                  <a:gd name="T11" fmla="*/ 184 h 226"/>
                  <a:gd name="T12" fmla="*/ 128 w 215"/>
                  <a:gd name="T13" fmla="*/ 86 h 226"/>
                  <a:gd name="T14" fmla="*/ 135 w 215"/>
                  <a:gd name="T15" fmla="*/ 86 h 226"/>
                  <a:gd name="T16" fmla="*/ 135 w 215"/>
                  <a:gd name="T17" fmla="*/ 84 h 226"/>
                  <a:gd name="T18" fmla="*/ 95 w 215"/>
                  <a:gd name="T19" fmla="*/ 42 h 226"/>
                  <a:gd name="T20" fmla="*/ 67 w 215"/>
                  <a:gd name="T21" fmla="*/ 56 h 226"/>
                  <a:gd name="T22" fmla="*/ 67 w 215"/>
                  <a:gd name="T23" fmla="*/ 68 h 226"/>
                  <a:gd name="T24" fmla="*/ 17 w 215"/>
                  <a:gd name="T25" fmla="*/ 68 h 226"/>
                  <a:gd name="T26" fmla="*/ 17 w 215"/>
                  <a:gd name="T27" fmla="*/ 45 h 226"/>
                  <a:gd name="T28" fmla="*/ 96 w 215"/>
                  <a:gd name="T29" fmla="*/ 0 h 226"/>
                  <a:gd name="T30" fmla="*/ 189 w 215"/>
                  <a:gd name="T31" fmla="*/ 86 h 226"/>
                  <a:gd name="T32" fmla="*/ 189 w 215"/>
                  <a:gd name="T33" fmla="*/ 167 h 226"/>
                  <a:gd name="T34" fmla="*/ 198 w 215"/>
                  <a:gd name="T35" fmla="*/ 176 h 226"/>
                  <a:gd name="T36" fmla="*/ 215 w 215"/>
                  <a:gd name="T37" fmla="*/ 176 h 226"/>
                  <a:gd name="T38" fmla="*/ 215 w 215"/>
                  <a:gd name="T39" fmla="*/ 221 h 226"/>
                  <a:gd name="T40" fmla="*/ 167 w 215"/>
                  <a:gd name="T41" fmla="*/ 221 h 226"/>
                  <a:gd name="T42" fmla="*/ 139 w 215"/>
                  <a:gd name="T43" fmla="*/ 198 h 226"/>
                  <a:gd name="T44" fmla="*/ 140 w 215"/>
                  <a:gd name="T45" fmla="*/ 188 h 226"/>
                  <a:gd name="T46" fmla="*/ 139 w 215"/>
                  <a:gd name="T47" fmla="*/ 188 h 226"/>
                  <a:gd name="T48" fmla="*/ 74 w 215"/>
                  <a:gd name="T49" fmla="*/ 226 h 226"/>
                  <a:gd name="T50" fmla="*/ 0 w 215"/>
                  <a:gd name="T51" fmla="*/ 159 h 226"/>
                  <a:gd name="T52" fmla="*/ 128 w 215"/>
                  <a:gd name="T53" fmla="*/ 8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5" h="226">
                    <a:moveTo>
                      <a:pt x="87" y="184"/>
                    </a:moveTo>
                    <a:cubicBezTo>
                      <a:pt x="116" y="184"/>
                      <a:pt x="136" y="154"/>
                      <a:pt x="136" y="128"/>
                    </a:cubicBezTo>
                    <a:lnTo>
                      <a:pt x="136" y="123"/>
                    </a:lnTo>
                    <a:lnTo>
                      <a:pt x="127" y="123"/>
                    </a:lnTo>
                    <a:cubicBezTo>
                      <a:pt x="99" y="123"/>
                      <a:pt x="54" y="127"/>
                      <a:pt x="54" y="157"/>
                    </a:cubicBezTo>
                    <a:cubicBezTo>
                      <a:pt x="54" y="171"/>
                      <a:pt x="65" y="184"/>
                      <a:pt x="87" y="184"/>
                    </a:cubicBezTo>
                    <a:moveTo>
                      <a:pt x="128" y="86"/>
                    </a:moveTo>
                    <a:lnTo>
                      <a:pt x="135" y="86"/>
                    </a:lnTo>
                    <a:lnTo>
                      <a:pt x="135" y="84"/>
                    </a:lnTo>
                    <a:cubicBezTo>
                      <a:pt x="135" y="53"/>
                      <a:pt x="123" y="42"/>
                      <a:pt x="95" y="42"/>
                    </a:cubicBezTo>
                    <a:cubicBezTo>
                      <a:pt x="86" y="42"/>
                      <a:pt x="67" y="44"/>
                      <a:pt x="67" y="56"/>
                    </a:cubicBezTo>
                    <a:lnTo>
                      <a:pt x="67" y="68"/>
                    </a:lnTo>
                    <a:lnTo>
                      <a:pt x="17" y="68"/>
                    </a:lnTo>
                    <a:lnTo>
                      <a:pt x="17" y="45"/>
                    </a:lnTo>
                    <a:cubicBezTo>
                      <a:pt x="17" y="5"/>
                      <a:pt x="73" y="0"/>
                      <a:pt x="96" y="0"/>
                    </a:cubicBezTo>
                    <a:cubicBezTo>
                      <a:pt x="168" y="0"/>
                      <a:pt x="189" y="38"/>
                      <a:pt x="189" y="86"/>
                    </a:cubicBezTo>
                    <a:lnTo>
                      <a:pt x="189" y="167"/>
                    </a:lnTo>
                    <a:cubicBezTo>
                      <a:pt x="189" y="173"/>
                      <a:pt x="192" y="176"/>
                      <a:pt x="198" y="176"/>
                    </a:cubicBezTo>
                    <a:lnTo>
                      <a:pt x="215" y="176"/>
                    </a:lnTo>
                    <a:lnTo>
                      <a:pt x="215" y="221"/>
                    </a:lnTo>
                    <a:lnTo>
                      <a:pt x="167" y="221"/>
                    </a:lnTo>
                    <a:cubicBezTo>
                      <a:pt x="147" y="221"/>
                      <a:pt x="139" y="210"/>
                      <a:pt x="139" y="198"/>
                    </a:cubicBezTo>
                    <a:cubicBezTo>
                      <a:pt x="139" y="192"/>
                      <a:pt x="140" y="188"/>
                      <a:pt x="140" y="188"/>
                    </a:cubicBezTo>
                    <a:lnTo>
                      <a:pt x="139" y="188"/>
                    </a:lnTo>
                    <a:cubicBezTo>
                      <a:pt x="139" y="188"/>
                      <a:pt x="123" y="226"/>
                      <a:pt x="74" y="226"/>
                    </a:cubicBezTo>
                    <a:cubicBezTo>
                      <a:pt x="35" y="226"/>
                      <a:pt x="0" y="202"/>
                      <a:pt x="0" y="159"/>
                    </a:cubicBezTo>
                    <a:cubicBezTo>
                      <a:pt x="0" y="91"/>
                      <a:pt x="93" y="86"/>
                      <a:pt x="128" y="86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2"/>
              <p:cNvSpPr>
                <a:spLocks/>
              </p:cNvSpPr>
              <p:nvPr userDrawn="1"/>
            </p:nvSpPr>
            <p:spPr bwMode="auto">
              <a:xfrm>
                <a:off x="1811338" y="690563"/>
                <a:ext cx="84138" cy="239713"/>
              </a:xfrm>
              <a:custGeom>
                <a:avLst/>
                <a:gdLst>
                  <a:gd name="T0" fmla="*/ 26 w 106"/>
                  <a:gd name="T1" fmla="*/ 55 h 300"/>
                  <a:gd name="T2" fmla="*/ 17 w 106"/>
                  <a:gd name="T3" fmla="*/ 46 h 300"/>
                  <a:gd name="T4" fmla="*/ 0 w 106"/>
                  <a:gd name="T5" fmla="*/ 46 h 300"/>
                  <a:gd name="T6" fmla="*/ 0 w 106"/>
                  <a:gd name="T7" fmla="*/ 0 h 300"/>
                  <a:gd name="T8" fmla="*/ 51 w 106"/>
                  <a:gd name="T9" fmla="*/ 0 h 300"/>
                  <a:gd name="T10" fmla="*/ 80 w 106"/>
                  <a:gd name="T11" fmla="*/ 29 h 300"/>
                  <a:gd name="T12" fmla="*/ 80 w 106"/>
                  <a:gd name="T13" fmla="*/ 246 h 300"/>
                  <a:gd name="T14" fmla="*/ 89 w 106"/>
                  <a:gd name="T15" fmla="*/ 255 h 300"/>
                  <a:gd name="T16" fmla="*/ 106 w 106"/>
                  <a:gd name="T17" fmla="*/ 255 h 300"/>
                  <a:gd name="T18" fmla="*/ 106 w 106"/>
                  <a:gd name="T19" fmla="*/ 300 h 300"/>
                  <a:gd name="T20" fmla="*/ 55 w 106"/>
                  <a:gd name="T21" fmla="*/ 300 h 300"/>
                  <a:gd name="T22" fmla="*/ 26 w 106"/>
                  <a:gd name="T23" fmla="*/ 271 h 300"/>
                  <a:gd name="T24" fmla="*/ 26 w 106"/>
                  <a:gd name="T25" fmla="*/ 5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300">
                    <a:moveTo>
                      <a:pt x="26" y="55"/>
                    </a:moveTo>
                    <a:cubicBezTo>
                      <a:pt x="26" y="49"/>
                      <a:pt x="23" y="46"/>
                      <a:pt x="17" y="46"/>
                    </a:cubicBezTo>
                    <a:lnTo>
                      <a:pt x="0" y="46"/>
                    </a:lnTo>
                    <a:lnTo>
                      <a:pt x="0" y="0"/>
                    </a:lnTo>
                    <a:lnTo>
                      <a:pt x="51" y="0"/>
                    </a:lnTo>
                    <a:cubicBezTo>
                      <a:pt x="71" y="0"/>
                      <a:pt x="80" y="9"/>
                      <a:pt x="80" y="29"/>
                    </a:cubicBezTo>
                    <a:lnTo>
                      <a:pt x="80" y="246"/>
                    </a:lnTo>
                    <a:cubicBezTo>
                      <a:pt x="80" y="252"/>
                      <a:pt x="83" y="255"/>
                      <a:pt x="89" y="255"/>
                    </a:cubicBezTo>
                    <a:lnTo>
                      <a:pt x="106" y="255"/>
                    </a:lnTo>
                    <a:lnTo>
                      <a:pt x="106" y="300"/>
                    </a:lnTo>
                    <a:lnTo>
                      <a:pt x="55" y="300"/>
                    </a:lnTo>
                    <a:cubicBezTo>
                      <a:pt x="35" y="300"/>
                      <a:pt x="26" y="292"/>
                      <a:pt x="26" y="271"/>
                    </a:cubicBezTo>
                    <a:lnTo>
                      <a:pt x="2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auto">
              <a:xfrm>
                <a:off x="2003425" y="690563"/>
                <a:ext cx="236538" cy="239713"/>
              </a:xfrm>
              <a:custGeom>
                <a:avLst/>
                <a:gdLst>
                  <a:gd name="T0" fmla="*/ 27 w 298"/>
                  <a:gd name="T1" fmla="*/ 56 h 300"/>
                  <a:gd name="T2" fmla="*/ 18 w 298"/>
                  <a:gd name="T3" fmla="*/ 47 h 300"/>
                  <a:gd name="T4" fmla="*/ 0 w 298"/>
                  <a:gd name="T5" fmla="*/ 47 h 300"/>
                  <a:gd name="T6" fmla="*/ 0 w 298"/>
                  <a:gd name="T7" fmla="*/ 0 h 300"/>
                  <a:gd name="T8" fmla="*/ 54 w 298"/>
                  <a:gd name="T9" fmla="*/ 0 h 300"/>
                  <a:gd name="T10" fmla="*/ 83 w 298"/>
                  <a:gd name="T11" fmla="*/ 29 h 300"/>
                  <a:gd name="T12" fmla="*/ 83 w 298"/>
                  <a:gd name="T13" fmla="*/ 127 h 300"/>
                  <a:gd name="T14" fmla="*/ 215 w 298"/>
                  <a:gd name="T15" fmla="*/ 127 h 300"/>
                  <a:gd name="T16" fmla="*/ 215 w 298"/>
                  <a:gd name="T17" fmla="*/ 29 h 300"/>
                  <a:gd name="T18" fmla="*/ 244 w 298"/>
                  <a:gd name="T19" fmla="*/ 0 h 300"/>
                  <a:gd name="T20" fmla="*/ 298 w 298"/>
                  <a:gd name="T21" fmla="*/ 0 h 300"/>
                  <a:gd name="T22" fmla="*/ 298 w 298"/>
                  <a:gd name="T23" fmla="*/ 47 h 300"/>
                  <a:gd name="T24" fmla="*/ 280 w 298"/>
                  <a:gd name="T25" fmla="*/ 47 h 300"/>
                  <a:gd name="T26" fmla="*/ 270 w 298"/>
                  <a:gd name="T27" fmla="*/ 56 h 300"/>
                  <a:gd name="T28" fmla="*/ 270 w 298"/>
                  <a:gd name="T29" fmla="*/ 300 h 300"/>
                  <a:gd name="T30" fmla="*/ 215 w 298"/>
                  <a:gd name="T31" fmla="*/ 300 h 300"/>
                  <a:gd name="T32" fmla="*/ 215 w 298"/>
                  <a:gd name="T33" fmla="*/ 174 h 300"/>
                  <a:gd name="T34" fmla="*/ 83 w 298"/>
                  <a:gd name="T35" fmla="*/ 174 h 300"/>
                  <a:gd name="T36" fmla="*/ 83 w 298"/>
                  <a:gd name="T37" fmla="*/ 300 h 300"/>
                  <a:gd name="T38" fmla="*/ 27 w 298"/>
                  <a:gd name="T39" fmla="*/ 300 h 300"/>
                  <a:gd name="T40" fmla="*/ 27 w 298"/>
                  <a:gd name="T41" fmla="*/ 5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8" h="300">
                    <a:moveTo>
                      <a:pt x="27" y="56"/>
                    </a:moveTo>
                    <a:cubicBezTo>
                      <a:pt x="27" y="50"/>
                      <a:pt x="24" y="47"/>
                      <a:pt x="18" y="47"/>
                    </a:cubicBezTo>
                    <a:lnTo>
                      <a:pt x="0" y="47"/>
                    </a:lnTo>
                    <a:lnTo>
                      <a:pt x="0" y="0"/>
                    </a:lnTo>
                    <a:lnTo>
                      <a:pt x="54" y="0"/>
                    </a:lnTo>
                    <a:cubicBezTo>
                      <a:pt x="74" y="0"/>
                      <a:pt x="83" y="9"/>
                      <a:pt x="83" y="29"/>
                    </a:cubicBezTo>
                    <a:lnTo>
                      <a:pt x="83" y="127"/>
                    </a:lnTo>
                    <a:lnTo>
                      <a:pt x="215" y="127"/>
                    </a:lnTo>
                    <a:lnTo>
                      <a:pt x="215" y="29"/>
                    </a:lnTo>
                    <a:cubicBezTo>
                      <a:pt x="215" y="9"/>
                      <a:pt x="224" y="0"/>
                      <a:pt x="244" y="0"/>
                    </a:cubicBezTo>
                    <a:lnTo>
                      <a:pt x="298" y="0"/>
                    </a:lnTo>
                    <a:lnTo>
                      <a:pt x="298" y="47"/>
                    </a:lnTo>
                    <a:lnTo>
                      <a:pt x="280" y="47"/>
                    </a:lnTo>
                    <a:cubicBezTo>
                      <a:pt x="274" y="47"/>
                      <a:pt x="270" y="50"/>
                      <a:pt x="270" y="56"/>
                    </a:cubicBezTo>
                    <a:lnTo>
                      <a:pt x="270" y="300"/>
                    </a:lnTo>
                    <a:lnTo>
                      <a:pt x="215" y="300"/>
                    </a:lnTo>
                    <a:lnTo>
                      <a:pt x="215" y="174"/>
                    </a:lnTo>
                    <a:lnTo>
                      <a:pt x="83" y="174"/>
                    </a:lnTo>
                    <a:lnTo>
                      <a:pt x="83" y="300"/>
                    </a:lnTo>
                    <a:lnTo>
                      <a:pt x="27" y="300"/>
                    </a:lnTo>
                    <a:lnTo>
                      <a:pt x="27" y="5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4"/>
              <p:cNvSpPr>
                <a:spLocks noEditPoints="1"/>
              </p:cNvSpPr>
              <p:nvPr userDrawn="1"/>
            </p:nvSpPr>
            <p:spPr bwMode="auto">
              <a:xfrm>
                <a:off x="2249488" y="754063"/>
                <a:ext cx="161925" cy="179388"/>
              </a:xfrm>
              <a:custGeom>
                <a:avLst/>
                <a:gdLst>
                  <a:gd name="T0" fmla="*/ 150 w 205"/>
                  <a:gd name="T1" fmla="*/ 85 h 226"/>
                  <a:gd name="T2" fmla="*/ 109 w 205"/>
                  <a:gd name="T3" fmla="*/ 42 h 226"/>
                  <a:gd name="T4" fmla="*/ 57 w 205"/>
                  <a:gd name="T5" fmla="*/ 85 h 226"/>
                  <a:gd name="T6" fmla="*/ 150 w 205"/>
                  <a:gd name="T7" fmla="*/ 85 h 226"/>
                  <a:gd name="T8" fmla="*/ 109 w 205"/>
                  <a:gd name="T9" fmla="*/ 0 h 226"/>
                  <a:gd name="T10" fmla="*/ 205 w 205"/>
                  <a:gd name="T11" fmla="*/ 103 h 226"/>
                  <a:gd name="T12" fmla="*/ 204 w 205"/>
                  <a:gd name="T13" fmla="*/ 123 h 226"/>
                  <a:gd name="T14" fmla="*/ 55 w 205"/>
                  <a:gd name="T15" fmla="*/ 123 h 226"/>
                  <a:gd name="T16" fmla="*/ 120 w 205"/>
                  <a:gd name="T17" fmla="*/ 181 h 226"/>
                  <a:gd name="T18" fmla="*/ 180 w 205"/>
                  <a:gd name="T19" fmla="*/ 157 h 226"/>
                  <a:gd name="T20" fmla="*/ 202 w 205"/>
                  <a:gd name="T21" fmla="*/ 194 h 226"/>
                  <a:gd name="T22" fmla="*/ 116 w 205"/>
                  <a:gd name="T23" fmla="*/ 226 h 226"/>
                  <a:gd name="T24" fmla="*/ 0 w 205"/>
                  <a:gd name="T25" fmla="*/ 113 h 226"/>
                  <a:gd name="T26" fmla="*/ 109 w 205"/>
                  <a:gd name="T2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5" h="226">
                    <a:moveTo>
                      <a:pt x="150" y="85"/>
                    </a:moveTo>
                    <a:cubicBezTo>
                      <a:pt x="149" y="60"/>
                      <a:pt x="131" y="42"/>
                      <a:pt x="109" y="42"/>
                    </a:cubicBezTo>
                    <a:cubicBezTo>
                      <a:pt x="82" y="42"/>
                      <a:pt x="62" y="58"/>
                      <a:pt x="57" y="85"/>
                    </a:cubicBezTo>
                    <a:lnTo>
                      <a:pt x="150" y="85"/>
                    </a:lnTo>
                    <a:close/>
                    <a:moveTo>
                      <a:pt x="109" y="0"/>
                    </a:moveTo>
                    <a:cubicBezTo>
                      <a:pt x="171" y="0"/>
                      <a:pt x="205" y="46"/>
                      <a:pt x="205" y="103"/>
                    </a:cubicBezTo>
                    <a:cubicBezTo>
                      <a:pt x="205" y="109"/>
                      <a:pt x="204" y="123"/>
                      <a:pt x="204" y="123"/>
                    </a:cubicBezTo>
                    <a:lnTo>
                      <a:pt x="55" y="123"/>
                    </a:lnTo>
                    <a:cubicBezTo>
                      <a:pt x="59" y="161"/>
                      <a:pt x="87" y="181"/>
                      <a:pt x="120" y="181"/>
                    </a:cubicBezTo>
                    <a:cubicBezTo>
                      <a:pt x="154" y="181"/>
                      <a:pt x="180" y="157"/>
                      <a:pt x="180" y="157"/>
                    </a:cubicBezTo>
                    <a:lnTo>
                      <a:pt x="202" y="194"/>
                    </a:lnTo>
                    <a:cubicBezTo>
                      <a:pt x="202" y="194"/>
                      <a:pt x="169" y="226"/>
                      <a:pt x="116" y="226"/>
                    </a:cubicBezTo>
                    <a:cubicBezTo>
                      <a:pt x="44" y="226"/>
                      <a:pt x="0" y="175"/>
                      <a:pt x="0" y="113"/>
                    </a:cubicBezTo>
                    <a:cubicBezTo>
                      <a:pt x="0" y="47"/>
                      <a:pt x="45" y="0"/>
                      <a:pt x="109" y="0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 userDrawn="1"/>
            </p:nvSpPr>
            <p:spPr bwMode="auto">
              <a:xfrm>
                <a:off x="2428875" y="754063"/>
                <a:ext cx="171450" cy="179388"/>
              </a:xfrm>
              <a:custGeom>
                <a:avLst/>
                <a:gdLst>
                  <a:gd name="T0" fmla="*/ 87 w 215"/>
                  <a:gd name="T1" fmla="*/ 184 h 226"/>
                  <a:gd name="T2" fmla="*/ 136 w 215"/>
                  <a:gd name="T3" fmla="*/ 128 h 226"/>
                  <a:gd name="T4" fmla="*/ 136 w 215"/>
                  <a:gd name="T5" fmla="*/ 123 h 226"/>
                  <a:gd name="T6" fmla="*/ 127 w 215"/>
                  <a:gd name="T7" fmla="*/ 123 h 226"/>
                  <a:gd name="T8" fmla="*/ 55 w 215"/>
                  <a:gd name="T9" fmla="*/ 157 h 226"/>
                  <a:gd name="T10" fmla="*/ 87 w 215"/>
                  <a:gd name="T11" fmla="*/ 184 h 226"/>
                  <a:gd name="T12" fmla="*/ 129 w 215"/>
                  <a:gd name="T13" fmla="*/ 86 h 226"/>
                  <a:gd name="T14" fmla="*/ 135 w 215"/>
                  <a:gd name="T15" fmla="*/ 86 h 226"/>
                  <a:gd name="T16" fmla="*/ 135 w 215"/>
                  <a:gd name="T17" fmla="*/ 84 h 226"/>
                  <a:gd name="T18" fmla="*/ 96 w 215"/>
                  <a:gd name="T19" fmla="*/ 42 h 226"/>
                  <a:gd name="T20" fmla="*/ 67 w 215"/>
                  <a:gd name="T21" fmla="*/ 56 h 226"/>
                  <a:gd name="T22" fmla="*/ 67 w 215"/>
                  <a:gd name="T23" fmla="*/ 68 h 226"/>
                  <a:gd name="T24" fmla="*/ 17 w 215"/>
                  <a:gd name="T25" fmla="*/ 68 h 226"/>
                  <a:gd name="T26" fmla="*/ 17 w 215"/>
                  <a:gd name="T27" fmla="*/ 45 h 226"/>
                  <a:gd name="T28" fmla="*/ 96 w 215"/>
                  <a:gd name="T29" fmla="*/ 0 h 226"/>
                  <a:gd name="T30" fmla="*/ 189 w 215"/>
                  <a:gd name="T31" fmla="*/ 86 h 226"/>
                  <a:gd name="T32" fmla="*/ 189 w 215"/>
                  <a:gd name="T33" fmla="*/ 167 h 226"/>
                  <a:gd name="T34" fmla="*/ 198 w 215"/>
                  <a:gd name="T35" fmla="*/ 176 h 226"/>
                  <a:gd name="T36" fmla="*/ 215 w 215"/>
                  <a:gd name="T37" fmla="*/ 176 h 226"/>
                  <a:gd name="T38" fmla="*/ 215 w 215"/>
                  <a:gd name="T39" fmla="*/ 221 h 226"/>
                  <a:gd name="T40" fmla="*/ 167 w 215"/>
                  <a:gd name="T41" fmla="*/ 221 h 226"/>
                  <a:gd name="T42" fmla="*/ 140 w 215"/>
                  <a:gd name="T43" fmla="*/ 198 h 226"/>
                  <a:gd name="T44" fmla="*/ 140 w 215"/>
                  <a:gd name="T45" fmla="*/ 188 h 226"/>
                  <a:gd name="T46" fmla="*/ 139 w 215"/>
                  <a:gd name="T47" fmla="*/ 188 h 226"/>
                  <a:gd name="T48" fmla="*/ 74 w 215"/>
                  <a:gd name="T49" fmla="*/ 226 h 226"/>
                  <a:gd name="T50" fmla="*/ 0 w 215"/>
                  <a:gd name="T51" fmla="*/ 159 h 226"/>
                  <a:gd name="T52" fmla="*/ 129 w 215"/>
                  <a:gd name="T53" fmla="*/ 8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5" h="226">
                    <a:moveTo>
                      <a:pt x="87" y="184"/>
                    </a:moveTo>
                    <a:cubicBezTo>
                      <a:pt x="116" y="184"/>
                      <a:pt x="136" y="154"/>
                      <a:pt x="136" y="128"/>
                    </a:cubicBezTo>
                    <a:lnTo>
                      <a:pt x="136" y="123"/>
                    </a:lnTo>
                    <a:lnTo>
                      <a:pt x="127" y="123"/>
                    </a:lnTo>
                    <a:cubicBezTo>
                      <a:pt x="99" y="123"/>
                      <a:pt x="55" y="127"/>
                      <a:pt x="55" y="157"/>
                    </a:cubicBezTo>
                    <a:cubicBezTo>
                      <a:pt x="55" y="171"/>
                      <a:pt x="65" y="184"/>
                      <a:pt x="87" y="184"/>
                    </a:cubicBezTo>
                    <a:moveTo>
                      <a:pt x="129" y="86"/>
                    </a:moveTo>
                    <a:lnTo>
                      <a:pt x="135" y="86"/>
                    </a:lnTo>
                    <a:lnTo>
                      <a:pt x="135" y="84"/>
                    </a:lnTo>
                    <a:cubicBezTo>
                      <a:pt x="135" y="53"/>
                      <a:pt x="123" y="42"/>
                      <a:pt x="96" y="42"/>
                    </a:cubicBezTo>
                    <a:cubicBezTo>
                      <a:pt x="86" y="42"/>
                      <a:pt x="67" y="44"/>
                      <a:pt x="67" y="56"/>
                    </a:cubicBezTo>
                    <a:lnTo>
                      <a:pt x="67" y="68"/>
                    </a:lnTo>
                    <a:lnTo>
                      <a:pt x="17" y="68"/>
                    </a:lnTo>
                    <a:lnTo>
                      <a:pt x="17" y="45"/>
                    </a:lnTo>
                    <a:cubicBezTo>
                      <a:pt x="17" y="5"/>
                      <a:pt x="74" y="0"/>
                      <a:pt x="96" y="0"/>
                    </a:cubicBezTo>
                    <a:cubicBezTo>
                      <a:pt x="168" y="0"/>
                      <a:pt x="189" y="38"/>
                      <a:pt x="189" y="86"/>
                    </a:cubicBezTo>
                    <a:lnTo>
                      <a:pt x="189" y="167"/>
                    </a:lnTo>
                    <a:cubicBezTo>
                      <a:pt x="189" y="173"/>
                      <a:pt x="192" y="176"/>
                      <a:pt x="198" y="176"/>
                    </a:cubicBezTo>
                    <a:lnTo>
                      <a:pt x="215" y="176"/>
                    </a:lnTo>
                    <a:lnTo>
                      <a:pt x="215" y="221"/>
                    </a:lnTo>
                    <a:lnTo>
                      <a:pt x="167" y="221"/>
                    </a:lnTo>
                    <a:cubicBezTo>
                      <a:pt x="147" y="221"/>
                      <a:pt x="140" y="210"/>
                      <a:pt x="140" y="198"/>
                    </a:cubicBezTo>
                    <a:cubicBezTo>
                      <a:pt x="140" y="192"/>
                      <a:pt x="140" y="188"/>
                      <a:pt x="140" y="188"/>
                    </a:cubicBezTo>
                    <a:lnTo>
                      <a:pt x="139" y="188"/>
                    </a:lnTo>
                    <a:cubicBezTo>
                      <a:pt x="139" y="188"/>
                      <a:pt x="123" y="226"/>
                      <a:pt x="74" y="226"/>
                    </a:cubicBezTo>
                    <a:cubicBezTo>
                      <a:pt x="36" y="226"/>
                      <a:pt x="0" y="202"/>
                      <a:pt x="0" y="159"/>
                    </a:cubicBezTo>
                    <a:cubicBezTo>
                      <a:pt x="0" y="91"/>
                      <a:pt x="93" y="86"/>
                      <a:pt x="129" y="86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auto">
              <a:xfrm>
                <a:off x="2605088" y="690563"/>
                <a:ext cx="84138" cy="239713"/>
              </a:xfrm>
              <a:custGeom>
                <a:avLst/>
                <a:gdLst>
                  <a:gd name="T0" fmla="*/ 27 w 106"/>
                  <a:gd name="T1" fmla="*/ 55 h 300"/>
                  <a:gd name="T2" fmla="*/ 17 w 106"/>
                  <a:gd name="T3" fmla="*/ 46 h 300"/>
                  <a:gd name="T4" fmla="*/ 0 w 106"/>
                  <a:gd name="T5" fmla="*/ 46 h 300"/>
                  <a:gd name="T6" fmla="*/ 0 w 106"/>
                  <a:gd name="T7" fmla="*/ 0 h 300"/>
                  <a:gd name="T8" fmla="*/ 52 w 106"/>
                  <a:gd name="T9" fmla="*/ 0 h 300"/>
                  <a:gd name="T10" fmla="*/ 80 w 106"/>
                  <a:gd name="T11" fmla="*/ 29 h 300"/>
                  <a:gd name="T12" fmla="*/ 80 w 106"/>
                  <a:gd name="T13" fmla="*/ 246 h 300"/>
                  <a:gd name="T14" fmla="*/ 90 w 106"/>
                  <a:gd name="T15" fmla="*/ 255 h 300"/>
                  <a:gd name="T16" fmla="*/ 106 w 106"/>
                  <a:gd name="T17" fmla="*/ 255 h 300"/>
                  <a:gd name="T18" fmla="*/ 106 w 106"/>
                  <a:gd name="T19" fmla="*/ 300 h 300"/>
                  <a:gd name="T20" fmla="*/ 55 w 106"/>
                  <a:gd name="T21" fmla="*/ 300 h 300"/>
                  <a:gd name="T22" fmla="*/ 27 w 106"/>
                  <a:gd name="T23" fmla="*/ 271 h 300"/>
                  <a:gd name="T24" fmla="*/ 27 w 106"/>
                  <a:gd name="T25" fmla="*/ 5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300">
                    <a:moveTo>
                      <a:pt x="27" y="55"/>
                    </a:moveTo>
                    <a:cubicBezTo>
                      <a:pt x="27" y="49"/>
                      <a:pt x="23" y="46"/>
                      <a:pt x="17" y="46"/>
                    </a:cubicBezTo>
                    <a:lnTo>
                      <a:pt x="0" y="46"/>
                    </a:lnTo>
                    <a:lnTo>
                      <a:pt x="0" y="0"/>
                    </a:lnTo>
                    <a:lnTo>
                      <a:pt x="52" y="0"/>
                    </a:lnTo>
                    <a:cubicBezTo>
                      <a:pt x="72" y="0"/>
                      <a:pt x="80" y="9"/>
                      <a:pt x="80" y="29"/>
                    </a:cubicBezTo>
                    <a:lnTo>
                      <a:pt x="80" y="246"/>
                    </a:lnTo>
                    <a:cubicBezTo>
                      <a:pt x="80" y="252"/>
                      <a:pt x="84" y="255"/>
                      <a:pt x="90" y="255"/>
                    </a:cubicBezTo>
                    <a:lnTo>
                      <a:pt x="106" y="255"/>
                    </a:lnTo>
                    <a:lnTo>
                      <a:pt x="106" y="300"/>
                    </a:lnTo>
                    <a:lnTo>
                      <a:pt x="55" y="300"/>
                    </a:lnTo>
                    <a:cubicBezTo>
                      <a:pt x="35" y="300"/>
                      <a:pt x="27" y="292"/>
                      <a:pt x="27" y="271"/>
                    </a:cubicBezTo>
                    <a:lnTo>
                      <a:pt x="27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auto">
              <a:xfrm>
                <a:off x="2697163" y="712788"/>
                <a:ext cx="106363" cy="219075"/>
              </a:xfrm>
              <a:custGeom>
                <a:avLst/>
                <a:gdLst>
                  <a:gd name="T0" fmla="*/ 27 w 134"/>
                  <a:gd name="T1" fmla="*/ 101 h 276"/>
                  <a:gd name="T2" fmla="*/ 0 w 134"/>
                  <a:gd name="T3" fmla="*/ 101 h 276"/>
                  <a:gd name="T4" fmla="*/ 0 w 134"/>
                  <a:gd name="T5" fmla="*/ 59 h 276"/>
                  <a:gd name="T6" fmla="*/ 29 w 134"/>
                  <a:gd name="T7" fmla="*/ 59 h 276"/>
                  <a:gd name="T8" fmla="*/ 29 w 134"/>
                  <a:gd name="T9" fmla="*/ 0 h 276"/>
                  <a:gd name="T10" fmla="*/ 81 w 134"/>
                  <a:gd name="T11" fmla="*/ 0 h 276"/>
                  <a:gd name="T12" fmla="*/ 81 w 134"/>
                  <a:gd name="T13" fmla="*/ 59 h 276"/>
                  <a:gd name="T14" fmla="*/ 130 w 134"/>
                  <a:gd name="T15" fmla="*/ 59 h 276"/>
                  <a:gd name="T16" fmla="*/ 130 w 134"/>
                  <a:gd name="T17" fmla="*/ 101 h 276"/>
                  <a:gd name="T18" fmla="*/ 81 w 134"/>
                  <a:gd name="T19" fmla="*/ 101 h 276"/>
                  <a:gd name="T20" fmla="*/ 81 w 134"/>
                  <a:gd name="T21" fmla="*/ 188 h 276"/>
                  <a:gd name="T22" fmla="*/ 124 w 134"/>
                  <a:gd name="T23" fmla="*/ 229 h 276"/>
                  <a:gd name="T24" fmla="*/ 134 w 134"/>
                  <a:gd name="T25" fmla="*/ 228 h 276"/>
                  <a:gd name="T26" fmla="*/ 134 w 134"/>
                  <a:gd name="T27" fmla="*/ 275 h 276"/>
                  <a:gd name="T28" fmla="*/ 117 w 134"/>
                  <a:gd name="T29" fmla="*/ 276 h 276"/>
                  <a:gd name="T30" fmla="*/ 27 w 134"/>
                  <a:gd name="T31" fmla="*/ 195 h 276"/>
                  <a:gd name="T32" fmla="*/ 27 w 134"/>
                  <a:gd name="T33" fmla="*/ 10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276">
                    <a:moveTo>
                      <a:pt x="27" y="101"/>
                    </a:moveTo>
                    <a:lnTo>
                      <a:pt x="0" y="101"/>
                    </a:lnTo>
                    <a:lnTo>
                      <a:pt x="0" y="59"/>
                    </a:lnTo>
                    <a:lnTo>
                      <a:pt x="29" y="59"/>
                    </a:lnTo>
                    <a:lnTo>
                      <a:pt x="29" y="0"/>
                    </a:lnTo>
                    <a:lnTo>
                      <a:pt x="81" y="0"/>
                    </a:lnTo>
                    <a:lnTo>
                      <a:pt x="81" y="59"/>
                    </a:lnTo>
                    <a:lnTo>
                      <a:pt x="130" y="59"/>
                    </a:lnTo>
                    <a:lnTo>
                      <a:pt x="130" y="101"/>
                    </a:lnTo>
                    <a:lnTo>
                      <a:pt x="81" y="101"/>
                    </a:lnTo>
                    <a:lnTo>
                      <a:pt x="81" y="188"/>
                    </a:lnTo>
                    <a:cubicBezTo>
                      <a:pt x="81" y="224"/>
                      <a:pt x="109" y="229"/>
                      <a:pt x="124" y="229"/>
                    </a:cubicBezTo>
                    <a:cubicBezTo>
                      <a:pt x="130" y="229"/>
                      <a:pt x="134" y="228"/>
                      <a:pt x="134" y="228"/>
                    </a:cubicBezTo>
                    <a:lnTo>
                      <a:pt x="134" y="275"/>
                    </a:lnTo>
                    <a:cubicBezTo>
                      <a:pt x="134" y="275"/>
                      <a:pt x="127" y="276"/>
                      <a:pt x="117" y="276"/>
                    </a:cubicBezTo>
                    <a:cubicBezTo>
                      <a:pt x="87" y="276"/>
                      <a:pt x="27" y="267"/>
                      <a:pt x="27" y="195"/>
                    </a:cubicBezTo>
                    <a:lnTo>
                      <a:pt x="27" y="1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2819400" y="690563"/>
                <a:ext cx="201613" cy="239713"/>
              </a:xfrm>
              <a:custGeom>
                <a:avLst/>
                <a:gdLst>
                  <a:gd name="T0" fmla="*/ 26 w 255"/>
                  <a:gd name="T1" fmla="*/ 55 h 300"/>
                  <a:gd name="T2" fmla="*/ 17 w 255"/>
                  <a:gd name="T3" fmla="*/ 46 h 300"/>
                  <a:gd name="T4" fmla="*/ 0 w 255"/>
                  <a:gd name="T5" fmla="*/ 46 h 300"/>
                  <a:gd name="T6" fmla="*/ 0 w 255"/>
                  <a:gd name="T7" fmla="*/ 0 h 300"/>
                  <a:gd name="T8" fmla="*/ 51 w 255"/>
                  <a:gd name="T9" fmla="*/ 0 h 300"/>
                  <a:gd name="T10" fmla="*/ 80 w 255"/>
                  <a:gd name="T11" fmla="*/ 28 h 300"/>
                  <a:gd name="T12" fmla="*/ 80 w 255"/>
                  <a:gd name="T13" fmla="*/ 104 h 300"/>
                  <a:gd name="T14" fmla="*/ 79 w 255"/>
                  <a:gd name="T15" fmla="*/ 122 h 300"/>
                  <a:gd name="T16" fmla="*/ 80 w 255"/>
                  <a:gd name="T17" fmla="*/ 122 h 300"/>
                  <a:gd name="T18" fmla="*/ 154 w 255"/>
                  <a:gd name="T19" fmla="*/ 79 h 300"/>
                  <a:gd name="T20" fmla="*/ 229 w 255"/>
                  <a:gd name="T21" fmla="*/ 162 h 300"/>
                  <a:gd name="T22" fmla="*/ 229 w 255"/>
                  <a:gd name="T23" fmla="*/ 246 h 300"/>
                  <a:gd name="T24" fmla="*/ 238 w 255"/>
                  <a:gd name="T25" fmla="*/ 255 h 300"/>
                  <a:gd name="T26" fmla="*/ 255 w 255"/>
                  <a:gd name="T27" fmla="*/ 255 h 300"/>
                  <a:gd name="T28" fmla="*/ 255 w 255"/>
                  <a:gd name="T29" fmla="*/ 300 h 300"/>
                  <a:gd name="T30" fmla="*/ 204 w 255"/>
                  <a:gd name="T31" fmla="*/ 300 h 300"/>
                  <a:gd name="T32" fmla="*/ 176 w 255"/>
                  <a:gd name="T33" fmla="*/ 271 h 300"/>
                  <a:gd name="T34" fmla="*/ 176 w 255"/>
                  <a:gd name="T35" fmla="*/ 173 h 300"/>
                  <a:gd name="T36" fmla="*/ 141 w 255"/>
                  <a:gd name="T37" fmla="*/ 129 h 300"/>
                  <a:gd name="T38" fmla="*/ 83 w 255"/>
                  <a:gd name="T39" fmla="*/ 173 h 300"/>
                  <a:gd name="T40" fmla="*/ 80 w 255"/>
                  <a:gd name="T41" fmla="*/ 201 h 300"/>
                  <a:gd name="T42" fmla="*/ 80 w 255"/>
                  <a:gd name="T43" fmla="*/ 300 h 300"/>
                  <a:gd name="T44" fmla="*/ 26 w 255"/>
                  <a:gd name="T45" fmla="*/ 300 h 300"/>
                  <a:gd name="T46" fmla="*/ 26 w 255"/>
                  <a:gd name="T47" fmla="*/ 5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5" h="300">
                    <a:moveTo>
                      <a:pt x="26" y="55"/>
                    </a:moveTo>
                    <a:cubicBezTo>
                      <a:pt x="26" y="49"/>
                      <a:pt x="22" y="46"/>
                      <a:pt x="17" y="46"/>
                    </a:cubicBezTo>
                    <a:lnTo>
                      <a:pt x="0" y="46"/>
                    </a:lnTo>
                    <a:lnTo>
                      <a:pt x="0" y="0"/>
                    </a:lnTo>
                    <a:lnTo>
                      <a:pt x="51" y="0"/>
                    </a:lnTo>
                    <a:cubicBezTo>
                      <a:pt x="71" y="0"/>
                      <a:pt x="80" y="9"/>
                      <a:pt x="80" y="28"/>
                    </a:cubicBezTo>
                    <a:lnTo>
                      <a:pt x="80" y="104"/>
                    </a:lnTo>
                    <a:cubicBezTo>
                      <a:pt x="80" y="115"/>
                      <a:pt x="79" y="122"/>
                      <a:pt x="79" y="122"/>
                    </a:cubicBezTo>
                    <a:lnTo>
                      <a:pt x="80" y="122"/>
                    </a:lnTo>
                    <a:cubicBezTo>
                      <a:pt x="90" y="101"/>
                      <a:pt x="116" y="79"/>
                      <a:pt x="154" y="79"/>
                    </a:cubicBezTo>
                    <a:cubicBezTo>
                      <a:pt x="202" y="79"/>
                      <a:pt x="229" y="104"/>
                      <a:pt x="229" y="162"/>
                    </a:cubicBezTo>
                    <a:lnTo>
                      <a:pt x="229" y="246"/>
                    </a:lnTo>
                    <a:cubicBezTo>
                      <a:pt x="229" y="252"/>
                      <a:pt x="232" y="255"/>
                      <a:pt x="238" y="255"/>
                    </a:cubicBezTo>
                    <a:lnTo>
                      <a:pt x="255" y="255"/>
                    </a:lnTo>
                    <a:lnTo>
                      <a:pt x="255" y="300"/>
                    </a:lnTo>
                    <a:lnTo>
                      <a:pt x="204" y="300"/>
                    </a:lnTo>
                    <a:cubicBezTo>
                      <a:pt x="184" y="300"/>
                      <a:pt x="176" y="292"/>
                      <a:pt x="176" y="271"/>
                    </a:cubicBezTo>
                    <a:lnTo>
                      <a:pt x="176" y="173"/>
                    </a:lnTo>
                    <a:cubicBezTo>
                      <a:pt x="176" y="146"/>
                      <a:pt x="168" y="129"/>
                      <a:pt x="141" y="129"/>
                    </a:cubicBezTo>
                    <a:cubicBezTo>
                      <a:pt x="113" y="129"/>
                      <a:pt x="91" y="147"/>
                      <a:pt x="83" y="173"/>
                    </a:cubicBezTo>
                    <a:cubicBezTo>
                      <a:pt x="80" y="182"/>
                      <a:pt x="80" y="191"/>
                      <a:pt x="80" y="201"/>
                    </a:cubicBezTo>
                    <a:lnTo>
                      <a:pt x="80" y="300"/>
                    </a:lnTo>
                    <a:lnTo>
                      <a:pt x="26" y="300"/>
                    </a:lnTo>
                    <a:lnTo>
                      <a:pt x="2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9"/>
              <p:cNvSpPr>
                <a:spLocks noEditPoints="1"/>
              </p:cNvSpPr>
              <p:nvPr userDrawn="1"/>
            </p:nvSpPr>
            <p:spPr bwMode="auto">
              <a:xfrm>
                <a:off x="1230313" y="1011238"/>
                <a:ext cx="219075" cy="238125"/>
              </a:xfrm>
              <a:custGeom>
                <a:avLst/>
                <a:gdLst>
                  <a:gd name="T0" fmla="*/ 176 w 276"/>
                  <a:gd name="T1" fmla="*/ 177 h 300"/>
                  <a:gd name="T2" fmla="*/ 150 w 276"/>
                  <a:gd name="T3" fmla="*/ 102 h 300"/>
                  <a:gd name="T4" fmla="*/ 138 w 276"/>
                  <a:gd name="T5" fmla="*/ 57 h 300"/>
                  <a:gd name="T6" fmla="*/ 137 w 276"/>
                  <a:gd name="T7" fmla="*/ 57 h 300"/>
                  <a:gd name="T8" fmla="*/ 125 w 276"/>
                  <a:gd name="T9" fmla="*/ 102 h 300"/>
                  <a:gd name="T10" fmla="*/ 100 w 276"/>
                  <a:gd name="T11" fmla="*/ 177 h 300"/>
                  <a:gd name="T12" fmla="*/ 176 w 276"/>
                  <a:gd name="T13" fmla="*/ 177 h 300"/>
                  <a:gd name="T14" fmla="*/ 0 w 276"/>
                  <a:gd name="T15" fmla="*/ 253 h 300"/>
                  <a:gd name="T16" fmla="*/ 7 w 276"/>
                  <a:gd name="T17" fmla="*/ 253 h 300"/>
                  <a:gd name="T18" fmla="*/ 20 w 276"/>
                  <a:gd name="T19" fmla="*/ 244 h 300"/>
                  <a:gd name="T20" fmla="*/ 109 w 276"/>
                  <a:gd name="T21" fmla="*/ 0 h 300"/>
                  <a:gd name="T22" fmla="*/ 167 w 276"/>
                  <a:gd name="T23" fmla="*/ 0 h 300"/>
                  <a:gd name="T24" fmla="*/ 256 w 276"/>
                  <a:gd name="T25" fmla="*/ 244 h 300"/>
                  <a:gd name="T26" fmla="*/ 269 w 276"/>
                  <a:gd name="T27" fmla="*/ 253 h 300"/>
                  <a:gd name="T28" fmla="*/ 276 w 276"/>
                  <a:gd name="T29" fmla="*/ 253 h 300"/>
                  <a:gd name="T30" fmla="*/ 276 w 276"/>
                  <a:gd name="T31" fmla="*/ 300 h 300"/>
                  <a:gd name="T32" fmla="*/ 243 w 276"/>
                  <a:gd name="T33" fmla="*/ 300 h 300"/>
                  <a:gd name="T34" fmla="*/ 207 w 276"/>
                  <a:gd name="T35" fmla="*/ 276 h 300"/>
                  <a:gd name="T36" fmla="*/ 188 w 276"/>
                  <a:gd name="T37" fmla="*/ 223 h 300"/>
                  <a:gd name="T38" fmla="*/ 87 w 276"/>
                  <a:gd name="T39" fmla="*/ 223 h 300"/>
                  <a:gd name="T40" fmla="*/ 68 w 276"/>
                  <a:gd name="T41" fmla="*/ 276 h 300"/>
                  <a:gd name="T42" fmla="*/ 33 w 276"/>
                  <a:gd name="T43" fmla="*/ 300 h 300"/>
                  <a:gd name="T44" fmla="*/ 0 w 276"/>
                  <a:gd name="T45" fmla="*/ 300 h 300"/>
                  <a:gd name="T46" fmla="*/ 0 w 276"/>
                  <a:gd name="T47" fmla="*/ 25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300">
                    <a:moveTo>
                      <a:pt x="176" y="177"/>
                    </a:moveTo>
                    <a:lnTo>
                      <a:pt x="150" y="102"/>
                    </a:lnTo>
                    <a:cubicBezTo>
                      <a:pt x="145" y="86"/>
                      <a:pt x="138" y="57"/>
                      <a:pt x="138" y="57"/>
                    </a:cubicBezTo>
                    <a:lnTo>
                      <a:pt x="137" y="57"/>
                    </a:lnTo>
                    <a:cubicBezTo>
                      <a:pt x="137" y="57"/>
                      <a:pt x="131" y="86"/>
                      <a:pt x="125" y="102"/>
                    </a:cubicBezTo>
                    <a:lnTo>
                      <a:pt x="100" y="177"/>
                    </a:lnTo>
                    <a:lnTo>
                      <a:pt x="176" y="177"/>
                    </a:lnTo>
                    <a:close/>
                    <a:moveTo>
                      <a:pt x="0" y="253"/>
                    </a:moveTo>
                    <a:lnTo>
                      <a:pt x="7" y="253"/>
                    </a:lnTo>
                    <a:cubicBezTo>
                      <a:pt x="14" y="253"/>
                      <a:pt x="17" y="251"/>
                      <a:pt x="20" y="244"/>
                    </a:cubicBezTo>
                    <a:lnTo>
                      <a:pt x="109" y="0"/>
                    </a:lnTo>
                    <a:lnTo>
                      <a:pt x="167" y="0"/>
                    </a:lnTo>
                    <a:lnTo>
                      <a:pt x="256" y="244"/>
                    </a:lnTo>
                    <a:cubicBezTo>
                      <a:pt x="258" y="251"/>
                      <a:pt x="262" y="253"/>
                      <a:pt x="269" y="253"/>
                    </a:cubicBezTo>
                    <a:lnTo>
                      <a:pt x="276" y="253"/>
                    </a:lnTo>
                    <a:lnTo>
                      <a:pt x="276" y="300"/>
                    </a:lnTo>
                    <a:lnTo>
                      <a:pt x="243" y="300"/>
                    </a:lnTo>
                    <a:cubicBezTo>
                      <a:pt x="221" y="300"/>
                      <a:pt x="214" y="295"/>
                      <a:pt x="207" y="276"/>
                    </a:cubicBezTo>
                    <a:lnTo>
                      <a:pt x="188" y="223"/>
                    </a:lnTo>
                    <a:lnTo>
                      <a:pt x="87" y="223"/>
                    </a:lnTo>
                    <a:lnTo>
                      <a:pt x="68" y="276"/>
                    </a:lnTo>
                    <a:cubicBezTo>
                      <a:pt x="62" y="295"/>
                      <a:pt x="54" y="300"/>
                      <a:pt x="33" y="300"/>
                    </a:cubicBezTo>
                    <a:lnTo>
                      <a:pt x="0" y="300"/>
                    </a:lnTo>
                    <a:lnTo>
                      <a:pt x="0" y="25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0"/>
              <p:cNvSpPr>
                <a:spLocks/>
              </p:cNvSpPr>
              <p:nvPr userDrawn="1"/>
            </p:nvSpPr>
            <p:spPr bwMode="auto">
              <a:xfrm>
                <a:off x="1446213" y="1077913"/>
                <a:ext cx="201613" cy="174625"/>
              </a:xfrm>
              <a:custGeom>
                <a:avLst/>
                <a:gdLst>
                  <a:gd name="T0" fmla="*/ 26 w 253"/>
                  <a:gd name="T1" fmla="*/ 55 h 221"/>
                  <a:gd name="T2" fmla="*/ 17 w 253"/>
                  <a:gd name="T3" fmla="*/ 46 h 221"/>
                  <a:gd name="T4" fmla="*/ 0 w 253"/>
                  <a:gd name="T5" fmla="*/ 46 h 221"/>
                  <a:gd name="T6" fmla="*/ 0 w 253"/>
                  <a:gd name="T7" fmla="*/ 0 h 221"/>
                  <a:gd name="T8" fmla="*/ 51 w 253"/>
                  <a:gd name="T9" fmla="*/ 0 h 221"/>
                  <a:gd name="T10" fmla="*/ 79 w 253"/>
                  <a:gd name="T11" fmla="*/ 29 h 221"/>
                  <a:gd name="T12" fmla="*/ 79 w 253"/>
                  <a:gd name="T13" fmla="*/ 128 h 221"/>
                  <a:gd name="T14" fmla="*/ 113 w 253"/>
                  <a:gd name="T15" fmla="*/ 172 h 221"/>
                  <a:gd name="T16" fmla="*/ 173 w 253"/>
                  <a:gd name="T17" fmla="*/ 99 h 221"/>
                  <a:gd name="T18" fmla="*/ 173 w 253"/>
                  <a:gd name="T19" fmla="*/ 0 h 221"/>
                  <a:gd name="T20" fmla="*/ 227 w 253"/>
                  <a:gd name="T21" fmla="*/ 0 h 221"/>
                  <a:gd name="T22" fmla="*/ 227 w 253"/>
                  <a:gd name="T23" fmla="*/ 161 h 221"/>
                  <a:gd name="T24" fmla="*/ 236 w 253"/>
                  <a:gd name="T25" fmla="*/ 171 h 221"/>
                  <a:gd name="T26" fmla="*/ 253 w 253"/>
                  <a:gd name="T27" fmla="*/ 171 h 221"/>
                  <a:gd name="T28" fmla="*/ 253 w 253"/>
                  <a:gd name="T29" fmla="*/ 216 h 221"/>
                  <a:gd name="T30" fmla="*/ 204 w 253"/>
                  <a:gd name="T31" fmla="*/ 216 h 221"/>
                  <a:gd name="T32" fmla="*/ 175 w 253"/>
                  <a:gd name="T33" fmla="*/ 192 h 221"/>
                  <a:gd name="T34" fmla="*/ 175 w 253"/>
                  <a:gd name="T35" fmla="*/ 186 h 221"/>
                  <a:gd name="T36" fmla="*/ 176 w 253"/>
                  <a:gd name="T37" fmla="*/ 176 h 221"/>
                  <a:gd name="T38" fmla="*/ 175 w 253"/>
                  <a:gd name="T39" fmla="*/ 176 h 221"/>
                  <a:gd name="T40" fmla="*/ 100 w 253"/>
                  <a:gd name="T41" fmla="*/ 221 h 221"/>
                  <a:gd name="T42" fmla="*/ 26 w 253"/>
                  <a:gd name="T43" fmla="*/ 139 h 221"/>
                  <a:gd name="T44" fmla="*/ 26 w 253"/>
                  <a:gd name="T45" fmla="*/ 5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" h="221">
                    <a:moveTo>
                      <a:pt x="26" y="55"/>
                    </a:moveTo>
                    <a:cubicBezTo>
                      <a:pt x="26" y="49"/>
                      <a:pt x="22" y="46"/>
                      <a:pt x="17" y="46"/>
                    </a:cubicBezTo>
                    <a:lnTo>
                      <a:pt x="0" y="46"/>
                    </a:lnTo>
                    <a:lnTo>
                      <a:pt x="0" y="0"/>
                    </a:lnTo>
                    <a:lnTo>
                      <a:pt x="51" y="0"/>
                    </a:lnTo>
                    <a:cubicBezTo>
                      <a:pt x="71" y="0"/>
                      <a:pt x="79" y="9"/>
                      <a:pt x="79" y="29"/>
                    </a:cubicBezTo>
                    <a:lnTo>
                      <a:pt x="79" y="128"/>
                    </a:lnTo>
                    <a:cubicBezTo>
                      <a:pt x="79" y="154"/>
                      <a:pt x="86" y="172"/>
                      <a:pt x="113" y="172"/>
                    </a:cubicBezTo>
                    <a:cubicBezTo>
                      <a:pt x="151" y="172"/>
                      <a:pt x="173" y="138"/>
                      <a:pt x="173" y="99"/>
                    </a:cubicBezTo>
                    <a:lnTo>
                      <a:pt x="173" y="0"/>
                    </a:lnTo>
                    <a:lnTo>
                      <a:pt x="227" y="0"/>
                    </a:lnTo>
                    <a:lnTo>
                      <a:pt x="227" y="161"/>
                    </a:lnTo>
                    <a:cubicBezTo>
                      <a:pt x="227" y="167"/>
                      <a:pt x="230" y="171"/>
                      <a:pt x="236" y="171"/>
                    </a:cubicBezTo>
                    <a:lnTo>
                      <a:pt x="253" y="171"/>
                    </a:lnTo>
                    <a:lnTo>
                      <a:pt x="253" y="216"/>
                    </a:lnTo>
                    <a:lnTo>
                      <a:pt x="204" y="216"/>
                    </a:lnTo>
                    <a:cubicBezTo>
                      <a:pt x="185" y="216"/>
                      <a:pt x="175" y="207"/>
                      <a:pt x="175" y="192"/>
                    </a:cubicBezTo>
                    <a:lnTo>
                      <a:pt x="175" y="186"/>
                    </a:lnTo>
                    <a:cubicBezTo>
                      <a:pt x="175" y="181"/>
                      <a:pt x="176" y="176"/>
                      <a:pt x="176" y="176"/>
                    </a:cubicBezTo>
                    <a:lnTo>
                      <a:pt x="175" y="176"/>
                    </a:lnTo>
                    <a:cubicBezTo>
                      <a:pt x="165" y="199"/>
                      <a:pt x="138" y="221"/>
                      <a:pt x="100" y="221"/>
                    </a:cubicBezTo>
                    <a:cubicBezTo>
                      <a:pt x="54" y="221"/>
                      <a:pt x="26" y="198"/>
                      <a:pt x="26" y="139"/>
                    </a:cubicBezTo>
                    <a:lnTo>
                      <a:pt x="2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auto">
              <a:xfrm>
                <a:off x="1662113" y="1073150"/>
                <a:ext cx="138113" cy="179388"/>
              </a:xfrm>
              <a:custGeom>
                <a:avLst/>
                <a:gdLst>
                  <a:gd name="T0" fmla="*/ 25 w 173"/>
                  <a:gd name="T1" fmla="*/ 153 h 226"/>
                  <a:gd name="T2" fmla="*/ 90 w 173"/>
                  <a:gd name="T3" fmla="*/ 184 h 226"/>
                  <a:gd name="T4" fmla="*/ 119 w 173"/>
                  <a:gd name="T5" fmla="*/ 163 h 226"/>
                  <a:gd name="T6" fmla="*/ 5 w 173"/>
                  <a:gd name="T7" fmla="*/ 63 h 226"/>
                  <a:gd name="T8" fmla="*/ 89 w 173"/>
                  <a:gd name="T9" fmla="*/ 0 h 226"/>
                  <a:gd name="T10" fmla="*/ 165 w 173"/>
                  <a:gd name="T11" fmla="*/ 45 h 226"/>
                  <a:gd name="T12" fmla="*/ 165 w 173"/>
                  <a:gd name="T13" fmla="*/ 68 h 226"/>
                  <a:gd name="T14" fmla="*/ 117 w 173"/>
                  <a:gd name="T15" fmla="*/ 68 h 226"/>
                  <a:gd name="T16" fmla="*/ 117 w 173"/>
                  <a:gd name="T17" fmla="*/ 57 h 226"/>
                  <a:gd name="T18" fmla="*/ 90 w 173"/>
                  <a:gd name="T19" fmla="*/ 42 h 226"/>
                  <a:gd name="T20" fmla="*/ 58 w 173"/>
                  <a:gd name="T21" fmla="*/ 61 h 226"/>
                  <a:gd name="T22" fmla="*/ 173 w 173"/>
                  <a:gd name="T23" fmla="*/ 160 h 226"/>
                  <a:gd name="T24" fmla="*/ 90 w 173"/>
                  <a:gd name="T25" fmla="*/ 226 h 226"/>
                  <a:gd name="T26" fmla="*/ 0 w 173"/>
                  <a:gd name="T27" fmla="*/ 188 h 226"/>
                  <a:gd name="T28" fmla="*/ 25 w 173"/>
                  <a:gd name="T29" fmla="*/ 15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3" h="226">
                    <a:moveTo>
                      <a:pt x="25" y="153"/>
                    </a:moveTo>
                    <a:cubicBezTo>
                      <a:pt x="25" y="153"/>
                      <a:pt x="53" y="184"/>
                      <a:pt x="90" y="184"/>
                    </a:cubicBezTo>
                    <a:cubicBezTo>
                      <a:pt x="106" y="184"/>
                      <a:pt x="119" y="178"/>
                      <a:pt x="119" y="163"/>
                    </a:cubicBezTo>
                    <a:cubicBezTo>
                      <a:pt x="119" y="133"/>
                      <a:pt x="5" y="133"/>
                      <a:pt x="5" y="63"/>
                    </a:cubicBezTo>
                    <a:cubicBezTo>
                      <a:pt x="5" y="20"/>
                      <a:pt x="44" y="0"/>
                      <a:pt x="89" y="0"/>
                    </a:cubicBezTo>
                    <a:cubicBezTo>
                      <a:pt x="118" y="0"/>
                      <a:pt x="165" y="10"/>
                      <a:pt x="165" y="45"/>
                    </a:cubicBezTo>
                    <a:lnTo>
                      <a:pt x="165" y="68"/>
                    </a:lnTo>
                    <a:lnTo>
                      <a:pt x="117" y="68"/>
                    </a:lnTo>
                    <a:lnTo>
                      <a:pt x="117" y="57"/>
                    </a:lnTo>
                    <a:cubicBezTo>
                      <a:pt x="117" y="47"/>
                      <a:pt x="102" y="42"/>
                      <a:pt x="90" y="42"/>
                    </a:cubicBezTo>
                    <a:cubicBezTo>
                      <a:pt x="71" y="42"/>
                      <a:pt x="58" y="48"/>
                      <a:pt x="58" y="61"/>
                    </a:cubicBezTo>
                    <a:cubicBezTo>
                      <a:pt x="58" y="95"/>
                      <a:pt x="173" y="88"/>
                      <a:pt x="173" y="160"/>
                    </a:cubicBezTo>
                    <a:cubicBezTo>
                      <a:pt x="173" y="201"/>
                      <a:pt x="137" y="226"/>
                      <a:pt x="90" y="226"/>
                    </a:cubicBezTo>
                    <a:cubicBezTo>
                      <a:pt x="30" y="226"/>
                      <a:pt x="0" y="188"/>
                      <a:pt x="0" y="188"/>
                    </a:cubicBezTo>
                    <a:lnTo>
                      <a:pt x="25" y="15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auto">
              <a:xfrm>
                <a:off x="1817688" y="1031875"/>
                <a:ext cx="106363" cy="219075"/>
              </a:xfrm>
              <a:custGeom>
                <a:avLst/>
                <a:gdLst>
                  <a:gd name="T0" fmla="*/ 28 w 134"/>
                  <a:gd name="T1" fmla="*/ 101 h 276"/>
                  <a:gd name="T2" fmla="*/ 0 w 134"/>
                  <a:gd name="T3" fmla="*/ 101 h 276"/>
                  <a:gd name="T4" fmla="*/ 0 w 134"/>
                  <a:gd name="T5" fmla="*/ 58 h 276"/>
                  <a:gd name="T6" fmla="*/ 30 w 134"/>
                  <a:gd name="T7" fmla="*/ 58 h 276"/>
                  <a:gd name="T8" fmla="*/ 30 w 134"/>
                  <a:gd name="T9" fmla="*/ 0 h 276"/>
                  <a:gd name="T10" fmla="*/ 82 w 134"/>
                  <a:gd name="T11" fmla="*/ 0 h 276"/>
                  <a:gd name="T12" fmla="*/ 82 w 134"/>
                  <a:gd name="T13" fmla="*/ 58 h 276"/>
                  <a:gd name="T14" fmla="*/ 131 w 134"/>
                  <a:gd name="T15" fmla="*/ 58 h 276"/>
                  <a:gd name="T16" fmla="*/ 131 w 134"/>
                  <a:gd name="T17" fmla="*/ 101 h 276"/>
                  <a:gd name="T18" fmla="*/ 82 w 134"/>
                  <a:gd name="T19" fmla="*/ 101 h 276"/>
                  <a:gd name="T20" fmla="*/ 82 w 134"/>
                  <a:gd name="T21" fmla="*/ 188 h 276"/>
                  <a:gd name="T22" fmla="*/ 125 w 134"/>
                  <a:gd name="T23" fmla="*/ 229 h 276"/>
                  <a:gd name="T24" fmla="*/ 134 w 134"/>
                  <a:gd name="T25" fmla="*/ 228 h 276"/>
                  <a:gd name="T26" fmla="*/ 134 w 134"/>
                  <a:gd name="T27" fmla="*/ 275 h 276"/>
                  <a:gd name="T28" fmla="*/ 118 w 134"/>
                  <a:gd name="T29" fmla="*/ 276 h 276"/>
                  <a:gd name="T30" fmla="*/ 28 w 134"/>
                  <a:gd name="T31" fmla="*/ 195 h 276"/>
                  <a:gd name="T32" fmla="*/ 28 w 134"/>
                  <a:gd name="T33" fmla="*/ 10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276">
                    <a:moveTo>
                      <a:pt x="28" y="101"/>
                    </a:moveTo>
                    <a:lnTo>
                      <a:pt x="0" y="101"/>
                    </a:lnTo>
                    <a:lnTo>
                      <a:pt x="0" y="58"/>
                    </a:lnTo>
                    <a:lnTo>
                      <a:pt x="30" y="58"/>
                    </a:lnTo>
                    <a:lnTo>
                      <a:pt x="30" y="0"/>
                    </a:lnTo>
                    <a:lnTo>
                      <a:pt x="82" y="0"/>
                    </a:lnTo>
                    <a:lnTo>
                      <a:pt x="82" y="58"/>
                    </a:lnTo>
                    <a:lnTo>
                      <a:pt x="131" y="58"/>
                    </a:lnTo>
                    <a:lnTo>
                      <a:pt x="131" y="101"/>
                    </a:lnTo>
                    <a:lnTo>
                      <a:pt x="82" y="101"/>
                    </a:lnTo>
                    <a:lnTo>
                      <a:pt x="82" y="188"/>
                    </a:lnTo>
                    <a:cubicBezTo>
                      <a:pt x="82" y="224"/>
                      <a:pt x="110" y="229"/>
                      <a:pt x="125" y="229"/>
                    </a:cubicBezTo>
                    <a:cubicBezTo>
                      <a:pt x="131" y="229"/>
                      <a:pt x="134" y="228"/>
                      <a:pt x="134" y="228"/>
                    </a:cubicBezTo>
                    <a:lnTo>
                      <a:pt x="134" y="275"/>
                    </a:lnTo>
                    <a:cubicBezTo>
                      <a:pt x="134" y="275"/>
                      <a:pt x="128" y="276"/>
                      <a:pt x="118" y="276"/>
                    </a:cubicBezTo>
                    <a:cubicBezTo>
                      <a:pt x="88" y="276"/>
                      <a:pt x="28" y="267"/>
                      <a:pt x="28" y="195"/>
                    </a:cubicBezTo>
                    <a:lnTo>
                      <a:pt x="28" y="1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auto">
              <a:xfrm>
                <a:off x="1943100" y="1074738"/>
                <a:ext cx="123825" cy="174625"/>
              </a:xfrm>
              <a:custGeom>
                <a:avLst/>
                <a:gdLst>
                  <a:gd name="T0" fmla="*/ 26 w 156"/>
                  <a:gd name="T1" fmla="*/ 58 h 219"/>
                  <a:gd name="T2" fmla="*/ 17 w 156"/>
                  <a:gd name="T3" fmla="*/ 49 h 219"/>
                  <a:gd name="T4" fmla="*/ 0 w 156"/>
                  <a:gd name="T5" fmla="*/ 49 h 219"/>
                  <a:gd name="T6" fmla="*/ 0 w 156"/>
                  <a:gd name="T7" fmla="*/ 3 h 219"/>
                  <a:gd name="T8" fmla="*/ 49 w 156"/>
                  <a:gd name="T9" fmla="*/ 3 h 219"/>
                  <a:gd name="T10" fmla="*/ 78 w 156"/>
                  <a:gd name="T11" fmla="*/ 30 h 219"/>
                  <a:gd name="T12" fmla="*/ 78 w 156"/>
                  <a:gd name="T13" fmla="*/ 42 h 219"/>
                  <a:gd name="T14" fmla="*/ 77 w 156"/>
                  <a:gd name="T15" fmla="*/ 56 h 219"/>
                  <a:gd name="T16" fmla="*/ 78 w 156"/>
                  <a:gd name="T17" fmla="*/ 56 h 219"/>
                  <a:gd name="T18" fmla="*/ 146 w 156"/>
                  <a:gd name="T19" fmla="*/ 0 h 219"/>
                  <a:gd name="T20" fmla="*/ 156 w 156"/>
                  <a:gd name="T21" fmla="*/ 1 h 219"/>
                  <a:gd name="T22" fmla="*/ 156 w 156"/>
                  <a:gd name="T23" fmla="*/ 54 h 219"/>
                  <a:gd name="T24" fmla="*/ 143 w 156"/>
                  <a:gd name="T25" fmla="*/ 53 h 219"/>
                  <a:gd name="T26" fmla="*/ 84 w 156"/>
                  <a:gd name="T27" fmla="*/ 99 h 219"/>
                  <a:gd name="T28" fmla="*/ 79 w 156"/>
                  <a:gd name="T29" fmla="*/ 134 h 219"/>
                  <a:gd name="T30" fmla="*/ 79 w 156"/>
                  <a:gd name="T31" fmla="*/ 219 h 219"/>
                  <a:gd name="T32" fmla="*/ 26 w 156"/>
                  <a:gd name="T33" fmla="*/ 219 h 219"/>
                  <a:gd name="T34" fmla="*/ 26 w 156"/>
                  <a:gd name="T35" fmla="*/ 5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219">
                    <a:moveTo>
                      <a:pt x="26" y="58"/>
                    </a:moveTo>
                    <a:cubicBezTo>
                      <a:pt x="26" y="52"/>
                      <a:pt x="23" y="49"/>
                      <a:pt x="17" y="49"/>
                    </a:cubicBezTo>
                    <a:lnTo>
                      <a:pt x="0" y="49"/>
                    </a:lnTo>
                    <a:lnTo>
                      <a:pt x="0" y="3"/>
                    </a:lnTo>
                    <a:lnTo>
                      <a:pt x="49" y="3"/>
                    </a:lnTo>
                    <a:cubicBezTo>
                      <a:pt x="68" y="3"/>
                      <a:pt x="78" y="11"/>
                      <a:pt x="78" y="30"/>
                    </a:cubicBezTo>
                    <a:lnTo>
                      <a:pt x="78" y="42"/>
                    </a:lnTo>
                    <a:cubicBezTo>
                      <a:pt x="78" y="50"/>
                      <a:pt x="77" y="56"/>
                      <a:pt x="77" y="56"/>
                    </a:cubicBezTo>
                    <a:lnTo>
                      <a:pt x="78" y="56"/>
                    </a:lnTo>
                    <a:cubicBezTo>
                      <a:pt x="87" y="25"/>
                      <a:pt x="113" y="0"/>
                      <a:pt x="146" y="0"/>
                    </a:cubicBezTo>
                    <a:cubicBezTo>
                      <a:pt x="151" y="0"/>
                      <a:pt x="156" y="1"/>
                      <a:pt x="156" y="1"/>
                    </a:cubicBezTo>
                    <a:lnTo>
                      <a:pt x="156" y="54"/>
                    </a:lnTo>
                    <a:cubicBezTo>
                      <a:pt x="156" y="54"/>
                      <a:pt x="150" y="53"/>
                      <a:pt x="143" y="53"/>
                    </a:cubicBezTo>
                    <a:cubicBezTo>
                      <a:pt x="120" y="53"/>
                      <a:pt x="94" y="66"/>
                      <a:pt x="84" y="99"/>
                    </a:cubicBezTo>
                    <a:cubicBezTo>
                      <a:pt x="81" y="109"/>
                      <a:pt x="79" y="121"/>
                      <a:pt x="79" y="134"/>
                    </a:cubicBezTo>
                    <a:lnTo>
                      <a:pt x="79" y="219"/>
                    </a:lnTo>
                    <a:lnTo>
                      <a:pt x="26" y="219"/>
                    </a:lnTo>
                    <a:lnTo>
                      <a:pt x="26" y="5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4"/>
              <p:cNvSpPr>
                <a:spLocks noEditPoints="1"/>
              </p:cNvSpPr>
              <p:nvPr userDrawn="1"/>
            </p:nvSpPr>
            <p:spPr bwMode="auto">
              <a:xfrm>
                <a:off x="2074863" y="1073150"/>
                <a:ext cx="171450" cy="179388"/>
              </a:xfrm>
              <a:custGeom>
                <a:avLst/>
                <a:gdLst>
                  <a:gd name="T0" fmla="*/ 86 w 215"/>
                  <a:gd name="T1" fmla="*/ 184 h 226"/>
                  <a:gd name="T2" fmla="*/ 136 w 215"/>
                  <a:gd name="T3" fmla="*/ 128 h 226"/>
                  <a:gd name="T4" fmla="*/ 136 w 215"/>
                  <a:gd name="T5" fmla="*/ 123 h 226"/>
                  <a:gd name="T6" fmla="*/ 126 w 215"/>
                  <a:gd name="T7" fmla="*/ 123 h 226"/>
                  <a:gd name="T8" fmla="*/ 54 w 215"/>
                  <a:gd name="T9" fmla="*/ 156 h 226"/>
                  <a:gd name="T10" fmla="*/ 86 w 215"/>
                  <a:gd name="T11" fmla="*/ 184 h 226"/>
                  <a:gd name="T12" fmla="*/ 128 w 215"/>
                  <a:gd name="T13" fmla="*/ 86 h 226"/>
                  <a:gd name="T14" fmla="*/ 135 w 215"/>
                  <a:gd name="T15" fmla="*/ 86 h 226"/>
                  <a:gd name="T16" fmla="*/ 135 w 215"/>
                  <a:gd name="T17" fmla="*/ 84 h 226"/>
                  <a:gd name="T18" fmla="*/ 95 w 215"/>
                  <a:gd name="T19" fmla="*/ 42 h 226"/>
                  <a:gd name="T20" fmla="*/ 66 w 215"/>
                  <a:gd name="T21" fmla="*/ 56 h 226"/>
                  <a:gd name="T22" fmla="*/ 66 w 215"/>
                  <a:gd name="T23" fmla="*/ 68 h 226"/>
                  <a:gd name="T24" fmla="*/ 16 w 215"/>
                  <a:gd name="T25" fmla="*/ 68 h 226"/>
                  <a:gd name="T26" fmla="*/ 16 w 215"/>
                  <a:gd name="T27" fmla="*/ 45 h 226"/>
                  <a:gd name="T28" fmla="*/ 95 w 215"/>
                  <a:gd name="T29" fmla="*/ 0 h 226"/>
                  <a:gd name="T30" fmla="*/ 188 w 215"/>
                  <a:gd name="T31" fmla="*/ 86 h 226"/>
                  <a:gd name="T32" fmla="*/ 188 w 215"/>
                  <a:gd name="T33" fmla="*/ 166 h 226"/>
                  <a:gd name="T34" fmla="*/ 198 w 215"/>
                  <a:gd name="T35" fmla="*/ 176 h 226"/>
                  <a:gd name="T36" fmla="*/ 215 w 215"/>
                  <a:gd name="T37" fmla="*/ 176 h 226"/>
                  <a:gd name="T38" fmla="*/ 215 w 215"/>
                  <a:gd name="T39" fmla="*/ 221 h 226"/>
                  <a:gd name="T40" fmla="*/ 166 w 215"/>
                  <a:gd name="T41" fmla="*/ 221 h 226"/>
                  <a:gd name="T42" fmla="*/ 139 w 215"/>
                  <a:gd name="T43" fmla="*/ 197 h 226"/>
                  <a:gd name="T44" fmla="*/ 139 w 215"/>
                  <a:gd name="T45" fmla="*/ 188 h 226"/>
                  <a:gd name="T46" fmla="*/ 139 w 215"/>
                  <a:gd name="T47" fmla="*/ 188 h 226"/>
                  <a:gd name="T48" fmla="*/ 73 w 215"/>
                  <a:gd name="T49" fmla="*/ 226 h 226"/>
                  <a:gd name="T50" fmla="*/ 0 w 215"/>
                  <a:gd name="T51" fmla="*/ 159 h 226"/>
                  <a:gd name="T52" fmla="*/ 128 w 215"/>
                  <a:gd name="T53" fmla="*/ 8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5" h="226">
                    <a:moveTo>
                      <a:pt x="86" y="184"/>
                    </a:moveTo>
                    <a:cubicBezTo>
                      <a:pt x="115" y="184"/>
                      <a:pt x="136" y="154"/>
                      <a:pt x="136" y="128"/>
                    </a:cubicBezTo>
                    <a:lnTo>
                      <a:pt x="136" y="123"/>
                    </a:lnTo>
                    <a:lnTo>
                      <a:pt x="126" y="123"/>
                    </a:lnTo>
                    <a:cubicBezTo>
                      <a:pt x="98" y="123"/>
                      <a:pt x="54" y="126"/>
                      <a:pt x="54" y="156"/>
                    </a:cubicBezTo>
                    <a:cubicBezTo>
                      <a:pt x="54" y="171"/>
                      <a:pt x="64" y="184"/>
                      <a:pt x="86" y="184"/>
                    </a:cubicBezTo>
                    <a:moveTo>
                      <a:pt x="128" y="86"/>
                    </a:moveTo>
                    <a:lnTo>
                      <a:pt x="135" y="86"/>
                    </a:lnTo>
                    <a:lnTo>
                      <a:pt x="135" y="84"/>
                    </a:lnTo>
                    <a:cubicBezTo>
                      <a:pt x="135" y="53"/>
                      <a:pt x="122" y="42"/>
                      <a:pt x="95" y="42"/>
                    </a:cubicBezTo>
                    <a:cubicBezTo>
                      <a:pt x="85" y="42"/>
                      <a:pt x="66" y="44"/>
                      <a:pt x="66" y="56"/>
                    </a:cubicBezTo>
                    <a:lnTo>
                      <a:pt x="66" y="68"/>
                    </a:lnTo>
                    <a:lnTo>
                      <a:pt x="16" y="68"/>
                    </a:lnTo>
                    <a:lnTo>
                      <a:pt x="16" y="45"/>
                    </a:lnTo>
                    <a:cubicBezTo>
                      <a:pt x="16" y="5"/>
                      <a:pt x="73" y="0"/>
                      <a:pt x="95" y="0"/>
                    </a:cubicBezTo>
                    <a:cubicBezTo>
                      <a:pt x="167" y="0"/>
                      <a:pt x="188" y="38"/>
                      <a:pt x="188" y="86"/>
                    </a:cubicBezTo>
                    <a:lnTo>
                      <a:pt x="188" y="166"/>
                    </a:lnTo>
                    <a:cubicBezTo>
                      <a:pt x="188" y="172"/>
                      <a:pt x="192" y="176"/>
                      <a:pt x="198" y="176"/>
                    </a:cubicBezTo>
                    <a:lnTo>
                      <a:pt x="215" y="176"/>
                    </a:lnTo>
                    <a:lnTo>
                      <a:pt x="215" y="221"/>
                    </a:lnTo>
                    <a:lnTo>
                      <a:pt x="166" y="221"/>
                    </a:lnTo>
                    <a:cubicBezTo>
                      <a:pt x="147" y="221"/>
                      <a:pt x="139" y="210"/>
                      <a:pt x="139" y="197"/>
                    </a:cubicBezTo>
                    <a:cubicBezTo>
                      <a:pt x="139" y="192"/>
                      <a:pt x="139" y="188"/>
                      <a:pt x="139" y="188"/>
                    </a:cubicBezTo>
                    <a:lnTo>
                      <a:pt x="139" y="188"/>
                    </a:lnTo>
                    <a:cubicBezTo>
                      <a:pt x="139" y="188"/>
                      <a:pt x="122" y="226"/>
                      <a:pt x="73" y="226"/>
                    </a:cubicBezTo>
                    <a:cubicBezTo>
                      <a:pt x="35" y="226"/>
                      <a:pt x="0" y="202"/>
                      <a:pt x="0" y="159"/>
                    </a:cubicBezTo>
                    <a:cubicBezTo>
                      <a:pt x="0" y="91"/>
                      <a:pt x="93" y="86"/>
                      <a:pt x="128" y="86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auto">
              <a:xfrm>
                <a:off x="2252663" y="1011238"/>
                <a:ext cx="84138" cy="238125"/>
              </a:xfrm>
              <a:custGeom>
                <a:avLst/>
                <a:gdLst>
                  <a:gd name="T0" fmla="*/ 26 w 106"/>
                  <a:gd name="T1" fmla="*/ 55 h 300"/>
                  <a:gd name="T2" fmla="*/ 17 w 106"/>
                  <a:gd name="T3" fmla="*/ 45 h 300"/>
                  <a:gd name="T4" fmla="*/ 0 w 106"/>
                  <a:gd name="T5" fmla="*/ 45 h 300"/>
                  <a:gd name="T6" fmla="*/ 0 w 106"/>
                  <a:gd name="T7" fmla="*/ 0 h 300"/>
                  <a:gd name="T8" fmla="*/ 51 w 106"/>
                  <a:gd name="T9" fmla="*/ 0 h 300"/>
                  <a:gd name="T10" fmla="*/ 80 w 106"/>
                  <a:gd name="T11" fmla="*/ 29 h 300"/>
                  <a:gd name="T12" fmla="*/ 80 w 106"/>
                  <a:gd name="T13" fmla="*/ 245 h 300"/>
                  <a:gd name="T14" fmla="*/ 89 w 106"/>
                  <a:gd name="T15" fmla="*/ 255 h 300"/>
                  <a:gd name="T16" fmla="*/ 106 w 106"/>
                  <a:gd name="T17" fmla="*/ 255 h 300"/>
                  <a:gd name="T18" fmla="*/ 106 w 106"/>
                  <a:gd name="T19" fmla="*/ 300 h 300"/>
                  <a:gd name="T20" fmla="*/ 55 w 106"/>
                  <a:gd name="T21" fmla="*/ 300 h 300"/>
                  <a:gd name="T22" fmla="*/ 26 w 106"/>
                  <a:gd name="T23" fmla="*/ 271 h 300"/>
                  <a:gd name="T24" fmla="*/ 26 w 106"/>
                  <a:gd name="T25" fmla="*/ 5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300">
                    <a:moveTo>
                      <a:pt x="26" y="55"/>
                    </a:moveTo>
                    <a:cubicBezTo>
                      <a:pt x="26" y="48"/>
                      <a:pt x="23" y="45"/>
                      <a:pt x="17" y="45"/>
                    </a:cubicBezTo>
                    <a:lnTo>
                      <a:pt x="0" y="45"/>
                    </a:lnTo>
                    <a:lnTo>
                      <a:pt x="0" y="0"/>
                    </a:lnTo>
                    <a:lnTo>
                      <a:pt x="51" y="0"/>
                    </a:lnTo>
                    <a:cubicBezTo>
                      <a:pt x="71" y="0"/>
                      <a:pt x="80" y="9"/>
                      <a:pt x="80" y="29"/>
                    </a:cubicBezTo>
                    <a:lnTo>
                      <a:pt x="80" y="245"/>
                    </a:lnTo>
                    <a:cubicBezTo>
                      <a:pt x="80" y="251"/>
                      <a:pt x="83" y="255"/>
                      <a:pt x="89" y="255"/>
                    </a:cubicBezTo>
                    <a:lnTo>
                      <a:pt x="106" y="255"/>
                    </a:lnTo>
                    <a:lnTo>
                      <a:pt x="106" y="300"/>
                    </a:lnTo>
                    <a:lnTo>
                      <a:pt x="55" y="300"/>
                    </a:lnTo>
                    <a:cubicBezTo>
                      <a:pt x="35" y="300"/>
                      <a:pt x="26" y="292"/>
                      <a:pt x="26" y="271"/>
                    </a:cubicBezTo>
                    <a:lnTo>
                      <a:pt x="2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6"/>
              <p:cNvSpPr>
                <a:spLocks/>
              </p:cNvSpPr>
              <p:nvPr userDrawn="1"/>
            </p:nvSpPr>
            <p:spPr bwMode="auto">
              <a:xfrm>
                <a:off x="2352675" y="1077913"/>
                <a:ext cx="84138" cy="171450"/>
              </a:xfrm>
              <a:custGeom>
                <a:avLst/>
                <a:gdLst>
                  <a:gd name="T0" fmla="*/ 26 w 106"/>
                  <a:gd name="T1" fmla="*/ 55 h 216"/>
                  <a:gd name="T2" fmla="*/ 17 w 106"/>
                  <a:gd name="T3" fmla="*/ 46 h 216"/>
                  <a:gd name="T4" fmla="*/ 0 w 106"/>
                  <a:gd name="T5" fmla="*/ 46 h 216"/>
                  <a:gd name="T6" fmla="*/ 0 w 106"/>
                  <a:gd name="T7" fmla="*/ 0 h 216"/>
                  <a:gd name="T8" fmla="*/ 51 w 106"/>
                  <a:gd name="T9" fmla="*/ 0 h 216"/>
                  <a:gd name="T10" fmla="*/ 80 w 106"/>
                  <a:gd name="T11" fmla="*/ 29 h 216"/>
                  <a:gd name="T12" fmla="*/ 80 w 106"/>
                  <a:gd name="T13" fmla="*/ 161 h 216"/>
                  <a:gd name="T14" fmla="*/ 89 w 106"/>
                  <a:gd name="T15" fmla="*/ 171 h 216"/>
                  <a:gd name="T16" fmla="*/ 106 w 106"/>
                  <a:gd name="T17" fmla="*/ 171 h 216"/>
                  <a:gd name="T18" fmla="*/ 106 w 106"/>
                  <a:gd name="T19" fmla="*/ 216 h 216"/>
                  <a:gd name="T20" fmla="*/ 55 w 106"/>
                  <a:gd name="T21" fmla="*/ 216 h 216"/>
                  <a:gd name="T22" fmla="*/ 26 w 106"/>
                  <a:gd name="T23" fmla="*/ 187 h 216"/>
                  <a:gd name="T24" fmla="*/ 26 w 106"/>
                  <a:gd name="T25" fmla="*/ 5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216">
                    <a:moveTo>
                      <a:pt x="26" y="55"/>
                    </a:moveTo>
                    <a:cubicBezTo>
                      <a:pt x="26" y="49"/>
                      <a:pt x="23" y="46"/>
                      <a:pt x="17" y="46"/>
                    </a:cubicBezTo>
                    <a:lnTo>
                      <a:pt x="0" y="46"/>
                    </a:lnTo>
                    <a:lnTo>
                      <a:pt x="0" y="0"/>
                    </a:lnTo>
                    <a:lnTo>
                      <a:pt x="51" y="0"/>
                    </a:lnTo>
                    <a:cubicBezTo>
                      <a:pt x="71" y="0"/>
                      <a:pt x="80" y="9"/>
                      <a:pt x="80" y="29"/>
                    </a:cubicBezTo>
                    <a:lnTo>
                      <a:pt x="80" y="161"/>
                    </a:lnTo>
                    <a:cubicBezTo>
                      <a:pt x="80" y="167"/>
                      <a:pt x="83" y="171"/>
                      <a:pt x="89" y="171"/>
                    </a:cubicBezTo>
                    <a:lnTo>
                      <a:pt x="106" y="171"/>
                    </a:lnTo>
                    <a:lnTo>
                      <a:pt x="106" y="216"/>
                    </a:lnTo>
                    <a:lnTo>
                      <a:pt x="55" y="216"/>
                    </a:lnTo>
                    <a:cubicBezTo>
                      <a:pt x="35" y="216"/>
                      <a:pt x="26" y="208"/>
                      <a:pt x="26" y="187"/>
                    </a:cubicBezTo>
                    <a:lnTo>
                      <a:pt x="2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7"/>
              <p:cNvSpPr>
                <a:spLocks noEditPoints="1"/>
              </p:cNvSpPr>
              <p:nvPr userDrawn="1"/>
            </p:nvSpPr>
            <p:spPr bwMode="auto">
              <a:xfrm>
                <a:off x="2449513" y="1073150"/>
                <a:ext cx="169863" cy="179388"/>
              </a:xfrm>
              <a:custGeom>
                <a:avLst/>
                <a:gdLst>
                  <a:gd name="T0" fmla="*/ 86 w 214"/>
                  <a:gd name="T1" fmla="*/ 184 h 226"/>
                  <a:gd name="T2" fmla="*/ 135 w 214"/>
                  <a:gd name="T3" fmla="*/ 128 h 226"/>
                  <a:gd name="T4" fmla="*/ 135 w 214"/>
                  <a:gd name="T5" fmla="*/ 123 h 226"/>
                  <a:gd name="T6" fmla="*/ 126 w 214"/>
                  <a:gd name="T7" fmla="*/ 123 h 226"/>
                  <a:gd name="T8" fmla="*/ 54 w 214"/>
                  <a:gd name="T9" fmla="*/ 156 h 226"/>
                  <a:gd name="T10" fmla="*/ 86 w 214"/>
                  <a:gd name="T11" fmla="*/ 184 h 226"/>
                  <a:gd name="T12" fmla="*/ 128 w 214"/>
                  <a:gd name="T13" fmla="*/ 86 h 226"/>
                  <a:gd name="T14" fmla="*/ 134 w 214"/>
                  <a:gd name="T15" fmla="*/ 86 h 226"/>
                  <a:gd name="T16" fmla="*/ 134 w 214"/>
                  <a:gd name="T17" fmla="*/ 84 h 226"/>
                  <a:gd name="T18" fmla="*/ 95 w 214"/>
                  <a:gd name="T19" fmla="*/ 42 h 226"/>
                  <a:gd name="T20" fmla="*/ 66 w 214"/>
                  <a:gd name="T21" fmla="*/ 56 h 226"/>
                  <a:gd name="T22" fmla="*/ 66 w 214"/>
                  <a:gd name="T23" fmla="*/ 68 h 226"/>
                  <a:gd name="T24" fmla="*/ 16 w 214"/>
                  <a:gd name="T25" fmla="*/ 68 h 226"/>
                  <a:gd name="T26" fmla="*/ 16 w 214"/>
                  <a:gd name="T27" fmla="*/ 45 h 226"/>
                  <a:gd name="T28" fmla="*/ 95 w 214"/>
                  <a:gd name="T29" fmla="*/ 0 h 226"/>
                  <a:gd name="T30" fmla="*/ 188 w 214"/>
                  <a:gd name="T31" fmla="*/ 86 h 226"/>
                  <a:gd name="T32" fmla="*/ 188 w 214"/>
                  <a:gd name="T33" fmla="*/ 166 h 226"/>
                  <a:gd name="T34" fmla="*/ 197 w 214"/>
                  <a:gd name="T35" fmla="*/ 176 h 226"/>
                  <a:gd name="T36" fmla="*/ 214 w 214"/>
                  <a:gd name="T37" fmla="*/ 176 h 226"/>
                  <a:gd name="T38" fmla="*/ 214 w 214"/>
                  <a:gd name="T39" fmla="*/ 221 h 226"/>
                  <a:gd name="T40" fmla="*/ 166 w 214"/>
                  <a:gd name="T41" fmla="*/ 221 h 226"/>
                  <a:gd name="T42" fmla="*/ 139 w 214"/>
                  <a:gd name="T43" fmla="*/ 197 h 226"/>
                  <a:gd name="T44" fmla="*/ 139 w 214"/>
                  <a:gd name="T45" fmla="*/ 188 h 226"/>
                  <a:gd name="T46" fmla="*/ 138 w 214"/>
                  <a:gd name="T47" fmla="*/ 188 h 226"/>
                  <a:gd name="T48" fmla="*/ 73 w 214"/>
                  <a:gd name="T49" fmla="*/ 226 h 226"/>
                  <a:gd name="T50" fmla="*/ 0 w 214"/>
                  <a:gd name="T51" fmla="*/ 159 h 226"/>
                  <a:gd name="T52" fmla="*/ 128 w 214"/>
                  <a:gd name="T53" fmla="*/ 8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4" h="226">
                    <a:moveTo>
                      <a:pt x="86" y="184"/>
                    </a:moveTo>
                    <a:cubicBezTo>
                      <a:pt x="115" y="184"/>
                      <a:pt x="135" y="154"/>
                      <a:pt x="135" y="128"/>
                    </a:cubicBezTo>
                    <a:lnTo>
                      <a:pt x="135" y="123"/>
                    </a:lnTo>
                    <a:lnTo>
                      <a:pt x="126" y="123"/>
                    </a:lnTo>
                    <a:cubicBezTo>
                      <a:pt x="98" y="123"/>
                      <a:pt x="54" y="126"/>
                      <a:pt x="54" y="156"/>
                    </a:cubicBezTo>
                    <a:cubicBezTo>
                      <a:pt x="54" y="171"/>
                      <a:pt x="64" y="184"/>
                      <a:pt x="86" y="184"/>
                    </a:cubicBezTo>
                    <a:moveTo>
                      <a:pt x="128" y="86"/>
                    </a:moveTo>
                    <a:lnTo>
                      <a:pt x="134" y="86"/>
                    </a:lnTo>
                    <a:lnTo>
                      <a:pt x="134" y="84"/>
                    </a:lnTo>
                    <a:cubicBezTo>
                      <a:pt x="134" y="53"/>
                      <a:pt x="122" y="42"/>
                      <a:pt x="95" y="42"/>
                    </a:cubicBezTo>
                    <a:cubicBezTo>
                      <a:pt x="85" y="42"/>
                      <a:pt x="66" y="44"/>
                      <a:pt x="66" y="56"/>
                    </a:cubicBezTo>
                    <a:lnTo>
                      <a:pt x="66" y="68"/>
                    </a:lnTo>
                    <a:lnTo>
                      <a:pt x="16" y="68"/>
                    </a:lnTo>
                    <a:lnTo>
                      <a:pt x="16" y="45"/>
                    </a:lnTo>
                    <a:cubicBezTo>
                      <a:pt x="16" y="5"/>
                      <a:pt x="73" y="0"/>
                      <a:pt x="95" y="0"/>
                    </a:cubicBezTo>
                    <a:cubicBezTo>
                      <a:pt x="167" y="0"/>
                      <a:pt x="188" y="38"/>
                      <a:pt x="188" y="86"/>
                    </a:cubicBezTo>
                    <a:lnTo>
                      <a:pt x="188" y="166"/>
                    </a:lnTo>
                    <a:cubicBezTo>
                      <a:pt x="188" y="172"/>
                      <a:pt x="192" y="176"/>
                      <a:pt x="197" y="176"/>
                    </a:cubicBezTo>
                    <a:lnTo>
                      <a:pt x="214" y="176"/>
                    </a:lnTo>
                    <a:lnTo>
                      <a:pt x="214" y="221"/>
                    </a:lnTo>
                    <a:lnTo>
                      <a:pt x="166" y="221"/>
                    </a:lnTo>
                    <a:cubicBezTo>
                      <a:pt x="146" y="221"/>
                      <a:pt x="139" y="210"/>
                      <a:pt x="139" y="197"/>
                    </a:cubicBezTo>
                    <a:cubicBezTo>
                      <a:pt x="139" y="192"/>
                      <a:pt x="139" y="188"/>
                      <a:pt x="139" y="188"/>
                    </a:cubicBezTo>
                    <a:lnTo>
                      <a:pt x="138" y="188"/>
                    </a:lnTo>
                    <a:cubicBezTo>
                      <a:pt x="138" y="188"/>
                      <a:pt x="122" y="226"/>
                      <a:pt x="73" y="226"/>
                    </a:cubicBezTo>
                    <a:cubicBezTo>
                      <a:pt x="35" y="226"/>
                      <a:pt x="0" y="202"/>
                      <a:pt x="0" y="159"/>
                    </a:cubicBezTo>
                    <a:cubicBezTo>
                      <a:pt x="0" y="91"/>
                      <a:pt x="93" y="86"/>
                      <a:pt x="128" y="86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28"/>
              <p:cNvSpPr>
                <a:spLocks noChangeArrowheads="1"/>
              </p:cNvSpPr>
              <p:nvPr userDrawn="1"/>
            </p:nvSpPr>
            <p:spPr bwMode="auto">
              <a:xfrm>
                <a:off x="2368550" y="1006475"/>
                <a:ext cx="49213" cy="47625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877888" y="6075363"/>
              <a:ext cx="2098675" cy="341312"/>
              <a:chOff x="877888" y="6075363"/>
              <a:chExt cx="2098675" cy="341312"/>
            </a:xfrm>
            <a:solidFill>
              <a:srgbClr val="005A7C"/>
            </a:solidFill>
          </p:grpSpPr>
          <p:sp>
            <p:nvSpPr>
              <p:cNvPr id="21" name="Freeform 29"/>
              <p:cNvSpPr>
                <a:spLocks noEditPoints="1"/>
              </p:cNvSpPr>
              <p:nvPr userDrawn="1"/>
            </p:nvSpPr>
            <p:spPr bwMode="auto">
              <a:xfrm>
                <a:off x="877888" y="6276975"/>
                <a:ext cx="2098675" cy="139700"/>
              </a:xfrm>
              <a:custGeom>
                <a:avLst/>
                <a:gdLst>
                  <a:gd name="T0" fmla="*/ 64 w 2643"/>
                  <a:gd name="T1" fmla="*/ 135 h 175"/>
                  <a:gd name="T2" fmla="*/ 147 w 2643"/>
                  <a:gd name="T3" fmla="*/ 135 h 175"/>
                  <a:gd name="T4" fmla="*/ 18 w 2643"/>
                  <a:gd name="T5" fmla="*/ 58 h 175"/>
                  <a:gd name="T6" fmla="*/ 256 w 2643"/>
                  <a:gd name="T7" fmla="*/ 123 h 175"/>
                  <a:gd name="T8" fmla="*/ 168 w 2643"/>
                  <a:gd name="T9" fmla="*/ 87 h 175"/>
                  <a:gd name="T10" fmla="*/ 298 w 2643"/>
                  <a:gd name="T11" fmla="*/ 90 h 175"/>
                  <a:gd name="T12" fmla="*/ 334 w 2643"/>
                  <a:gd name="T13" fmla="*/ 36 h 175"/>
                  <a:gd name="T14" fmla="*/ 399 w 2643"/>
                  <a:gd name="T15" fmla="*/ 100 h 175"/>
                  <a:gd name="T16" fmla="*/ 441 w 2643"/>
                  <a:gd name="T17" fmla="*/ 55 h 175"/>
                  <a:gd name="T18" fmla="*/ 386 w 2643"/>
                  <a:gd name="T19" fmla="*/ 55 h 175"/>
                  <a:gd name="T20" fmla="*/ 519 w 2643"/>
                  <a:gd name="T21" fmla="*/ 126 h 175"/>
                  <a:gd name="T22" fmla="*/ 496 w 2643"/>
                  <a:gd name="T23" fmla="*/ 52 h 175"/>
                  <a:gd name="T24" fmla="*/ 518 w 2643"/>
                  <a:gd name="T25" fmla="*/ 89 h 175"/>
                  <a:gd name="T26" fmla="*/ 594 w 2643"/>
                  <a:gd name="T27" fmla="*/ 119 h 175"/>
                  <a:gd name="T28" fmla="*/ 639 w 2643"/>
                  <a:gd name="T29" fmla="*/ 136 h 175"/>
                  <a:gd name="T30" fmla="*/ 613 w 2643"/>
                  <a:gd name="T31" fmla="*/ 109 h 175"/>
                  <a:gd name="T32" fmla="*/ 699 w 2643"/>
                  <a:gd name="T33" fmla="*/ 113 h 175"/>
                  <a:gd name="T34" fmla="*/ 669 w 2643"/>
                  <a:gd name="T35" fmla="*/ 159 h 175"/>
                  <a:gd name="T36" fmla="*/ 861 w 2643"/>
                  <a:gd name="T37" fmla="*/ 53 h 175"/>
                  <a:gd name="T38" fmla="*/ 829 w 2643"/>
                  <a:gd name="T39" fmla="*/ 58 h 175"/>
                  <a:gd name="T40" fmla="*/ 1007 w 2643"/>
                  <a:gd name="T41" fmla="*/ 123 h 175"/>
                  <a:gd name="T42" fmla="*/ 919 w 2643"/>
                  <a:gd name="T43" fmla="*/ 87 h 175"/>
                  <a:gd name="T44" fmla="*/ 1087 w 2643"/>
                  <a:gd name="T45" fmla="*/ 118 h 175"/>
                  <a:gd name="T46" fmla="*/ 1030 w 2643"/>
                  <a:gd name="T47" fmla="*/ 48 h 175"/>
                  <a:gd name="T48" fmla="*/ 1042 w 2643"/>
                  <a:gd name="T49" fmla="*/ 107 h 175"/>
                  <a:gd name="T50" fmla="*/ 1156 w 2643"/>
                  <a:gd name="T51" fmla="*/ 136 h 175"/>
                  <a:gd name="T52" fmla="*/ 1130 w 2643"/>
                  <a:gd name="T53" fmla="*/ 109 h 175"/>
                  <a:gd name="T54" fmla="*/ 1205 w 2643"/>
                  <a:gd name="T55" fmla="*/ 55 h 175"/>
                  <a:gd name="T56" fmla="*/ 1174 w 2643"/>
                  <a:gd name="T57" fmla="*/ 40 h 175"/>
                  <a:gd name="T58" fmla="*/ 1270 w 2643"/>
                  <a:gd name="T59" fmla="*/ 77 h 175"/>
                  <a:gd name="T60" fmla="*/ 1269 w 2643"/>
                  <a:gd name="T61" fmla="*/ 58 h 175"/>
                  <a:gd name="T62" fmla="*/ 1370 w 2643"/>
                  <a:gd name="T63" fmla="*/ 175 h 175"/>
                  <a:gd name="T64" fmla="*/ 1396 w 2643"/>
                  <a:gd name="T65" fmla="*/ 102 h 175"/>
                  <a:gd name="T66" fmla="*/ 1352 w 2643"/>
                  <a:gd name="T67" fmla="*/ 169 h 175"/>
                  <a:gd name="T68" fmla="*/ 1557 w 2643"/>
                  <a:gd name="T69" fmla="*/ 52 h 175"/>
                  <a:gd name="T70" fmla="*/ 1712 w 2643"/>
                  <a:gd name="T71" fmla="*/ 86 h 175"/>
                  <a:gd name="T72" fmla="*/ 1627 w 2643"/>
                  <a:gd name="T73" fmla="*/ 86 h 175"/>
                  <a:gd name="T74" fmla="*/ 1798 w 2643"/>
                  <a:gd name="T75" fmla="*/ 135 h 175"/>
                  <a:gd name="T76" fmla="*/ 1881 w 2643"/>
                  <a:gd name="T77" fmla="*/ 135 h 175"/>
                  <a:gd name="T78" fmla="*/ 1752 w 2643"/>
                  <a:gd name="T79" fmla="*/ 58 h 175"/>
                  <a:gd name="T80" fmla="*/ 1927 w 2643"/>
                  <a:gd name="T81" fmla="*/ 91 h 175"/>
                  <a:gd name="T82" fmla="*/ 1992 w 2643"/>
                  <a:gd name="T83" fmla="*/ 78 h 175"/>
                  <a:gd name="T84" fmla="*/ 1989 w 2643"/>
                  <a:gd name="T85" fmla="*/ 58 h 175"/>
                  <a:gd name="T86" fmla="*/ 1908 w 2643"/>
                  <a:gd name="T87" fmla="*/ 38 h 175"/>
                  <a:gd name="T88" fmla="*/ 2149 w 2643"/>
                  <a:gd name="T89" fmla="*/ 135 h 175"/>
                  <a:gd name="T90" fmla="*/ 2099 w 2643"/>
                  <a:gd name="T91" fmla="*/ 38 h 175"/>
                  <a:gd name="T92" fmla="*/ 2247 w 2643"/>
                  <a:gd name="T93" fmla="*/ 53 h 175"/>
                  <a:gd name="T94" fmla="*/ 2214 w 2643"/>
                  <a:gd name="T95" fmla="*/ 58 h 175"/>
                  <a:gd name="T96" fmla="*/ 2329 w 2643"/>
                  <a:gd name="T97" fmla="*/ 0 h 175"/>
                  <a:gd name="T98" fmla="*/ 2311 w 2643"/>
                  <a:gd name="T99" fmla="*/ 135 h 175"/>
                  <a:gd name="T100" fmla="*/ 2381 w 2643"/>
                  <a:gd name="T101" fmla="*/ 55 h 175"/>
                  <a:gd name="T102" fmla="*/ 2350 w 2643"/>
                  <a:gd name="T103" fmla="*/ 40 h 175"/>
                  <a:gd name="T104" fmla="*/ 2426 w 2643"/>
                  <a:gd name="T105" fmla="*/ 0 h 175"/>
                  <a:gd name="T106" fmla="*/ 2467 w 2643"/>
                  <a:gd name="T107" fmla="*/ 87 h 175"/>
                  <a:gd name="T108" fmla="*/ 2557 w 2643"/>
                  <a:gd name="T109" fmla="*/ 81 h 175"/>
                  <a:gd name="T110" fmla="*/ 2572 w 2643"/>
                  <a:gd name="T111" fmla="*/ 123 h 175"/>
                  <a:gd name="T112" fmla="*/ 2610 w 2643"/>
                  <a:gd name="T113" fmla="*/ 3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43" h="175">
                    <a:moveTo>
                      <a:pt x="0" y="135"/>
                    </a:moveTo>
                    <a:lnTo>
                      <a:pt x="19" y="135"/>
                    </a:lnTo>
                    <a:lnTo>
                      <a:pt x="19" y="91"/>
                    </a:lnTo>
                    <a:cubicBezTo>
                      <a:pt x="19" y="86"/>
                      <a:pt x="19" y="82"/>
                      <a:pt x="20" y="78"/>
                    </a:cubicBezTo>
                    <a:cubicBezTo>
                      <a:pt x="23" y="65"/>
                      <a:pt x="33" y="53"/>
                      <a:pt x="47" y="53"/>
                    </a:cubicBezTo>
                    <a:cubicBezTo>
                      <a:pt x="62" y="53"/>
                      <a:pt x="64" y="65"/>
                      <a:pt x="64" y="77"/>
                    </a:cubicBezTo>
                    <a:lnTo>
                      <a:pt x="64" y="135"/>
                    </a:lnTo>
                    <a:lnTo>
                      <a:pt x="83" y="135"/>
                    </a:lnTo>
                    <a:lnTo>
                      <a:pt x="83" y="91"/>
                    </a:lnTo>
                    <a:cubicBezTo>
                      <a:pt x="83" y="86"/>
                      <a:pt x="83" y="82"/>
                      <a:pt x="84" y="78"/>
                    </a:cubicBezTo>
                    <a:cubicBezTo>
                      <a:pt x="87" y="64"/>
                      <a:pt x="98" y="53"/>
                      <a:pt x="111" y="53"/>
                    </a:cubicBezTo>
                    <a:cubicBezTo>
                      <a:pt x="126" y="53"/>
                      <a:pt x="128" y="64"/>
                      <a:pt x="128" y="77"/>
                    </a:cubicBezTo>
                    <a:lnTo>
                      <a:pt x="128" y="135"/>
                    </a:lnTo>
                    <a:lnTo>
                      <a:pt x="147" y="135"/>
                    </a:lnTo>
                    <a:lnTo>
                      <a:pt x="147" y="73"/>
                    </a:lnTo>
                    <a:cubicBezTo>
                      <a:pt x="147" y="49"/>
                      <a:pt x="137" y="36"/>
                      <a:pt x="115" y="36"/>
                    </a:cubicBezTo>
                    <a:cubicBezTo>
                      <a:pt x="99" y="36"/>
                      <a:pt x="86" y="46"/>
                      <a:pt x="81" y="58"/>
                    </a:cubicBezTo>
                    <a:lnTo>
                      <a:pt x="80" y="58"/>
                    </a:lnTo>
                    <a:cubicBezTo>
                      <a:pt x="77" y="44"/>
                      <a:pt x="67" y="36"/>
                      <a:pt x="51" y="36"/>
                    </a:cubicBezTo>
                    <a:cubicBezTo>
                      <a:pt x="36" y="36"/>
                      <a:pt x="23" y="47"/>
                      <a:pt x="18" y="58"/>
                    </a:cubicBezTo>
                    <a:lnTo>
                      <a:pt x="18" y="58"/>
                    </a:lnTo>
                    <a:cubicBezTo>
                      <a:pt x="18" y="58"/>
                      <a:pt x="18" y="55"/>
                      <a:pt x="18" y="51"/>
                    </a:cubicBezTo>
                    <a:lnTo>
                      <a:pt x="18" y="38"/>
                    </a:lnTo>
                    <a:lnTo>
                      <a:pt x="0" y="38"/>
                    </a:lnTo>
                    <a:lnTo>
                      <a:pt x="0" y="135"/>
                    </a:lnTo>
                    <a:close/>
                    <a:moveTo>
                      <a:pt x="168" y="87"/>
                    </a:moveTo>
                    <a:cubicBezTo>
                      <a:pt x="168" y="115"/>
                      <a:pt x="188" y="137"/>
                      <a:pt x="219" y="137"/>
                    </a:cubicBezTo>
                    <a:cubicBezTo>
                      <a:pt x="242" y="137"/>
                      <a:pt x="256" y="123"/>
                      <a:pt x="256" y="123"/>
                    </a:cubicBezTo>
                    <a:lnTo>
                      <a:pt x="248" y="110"/>
                    </a:lnTo>
                    <a:cubicBezTo>
                      <a:pt x="248" y="110"/>
                      <a:pt x="236" y="121"/>
                      <a:pt x="220" y="121"/>
                    </a:cubicBezTo>
                    <a:cubicBezTo>
                      <a:pt x="203" y="121"/>
                      <a:pt x="188" y="110"/>
                      <a:pt x="187" y="89"/>
                    </a:cubicBezTo>
                    <a:lnTo>
                      <a:pt x="257" y="89"/>
                    </a:lnTo>
                    <a:cubicBezTo>
                      <a:pt x="257" y="89"/>
                      <a:pt x="258" y="84"/>
                      <a:pt x="258" y="81"/>
                    </a:cubicBezTo>
                    <a:cubicBezTo>
                      <a:pt x="258" y="56"/>
                      <a:pt x="243" y="36"/>
                      <a:pt x="216" y="36"/>
                    </a:cubicBezTo>
                    <a:cubicBezTo>
                      <a:pt x="188" y="36"/>
                      <a:pt x="168" y="56"/>
                      <a:pt x="168" y="87"/>
                    </a:cubicBezTo>
                    <a:moveTo>
                      <a:pt x="187" y="75"/>
                    </a:moveTo>
                    <a:cubicBezTo>
                      <a:pt x="190" y="60"/>
                      <a:pt x="201" y="51"/>
                      <a:pt x="215" y="51"/>
                    </a:cubicBezTo>
                    <a:cubicBezTo>
                      <a:pt x="228" y="51"/>
                      <a:pt x="238" y="59"/>
                      <a:pt x="239" y="75"/>
                    </a:cubicBezTo>
                    <a:lnTo>
                      <a:pt x="187" y="75"/>
                    </a:lnTo>
                    <a:close/>
                    <a:moveTo>
                      <a:pt x="280" y="135"/>
                    </a:moveTo>
                    <a:lnTo>
                      <a:pt x="298" y="135"/>
                    </a:lnTo>
                    <a:lnTo>
                      <a:pt x="298" y="90"/>
                    </a:lnTo>
                    <a:cubicBezTo>
                      <a:pt x="298" y="85"/>
                      <a:pt x="299" y="81"/>
                      <a:pt x="300" y="77"/>
                    </a:cubicBezTo>
                    <a:cubicBezTo>
                      <a:pt x="304" y="63"/>
                      <a:pt x="316" y="53"/>
                      <a:pt x="330" y="53"/>
                    </a:cubicBezTo>
                    <a:cubicBezTo>
                      <a:pt x="346" y="53"/>
                      <a:pt x="349" y="64"/>
                      <a:pt x="349" y="77"/>
                    </a:cubicBezTo>
                    <a:lnTo>
                      <a:pt x="349" y="135"/>
                    </a:lnTo>
                    <a:lnTo>
                      <a:pt x="367" y="135"/>
                    </a:lnTo>
                    <a:lnTo>
                      <a:pt x="367" y="73"/>
                    </a:lnTo>
                    <a:cubicBezTo>
                      <a:pt x="367" y="49"/>
                      <a:pt x="357" y="36"/>
                      <a:pt x="334" y="36"/>
                    </a:cubicBezTo>
                    <a:cubicBezTo>
                      <a:pt x="313" y="36"/>
                      <a:pt x="302" y="50"/>
                      <a:pt x="298" y="58"/>
                    </a:cubicBezTo>
                    <a:lnTo>
                      <a:pt x="298" y="58"/>
                    </a:lnTo>
                    <a:cubicBezTo>
                      <a:pt x="298" y="58"/>
                      <a:pt x="298" y="55"/>
                      <a:pt x="298" y="51"/>
                    </a:cubicBezTo>
                    <a:lnTo>
                      <a:pt x="298" y="38"/>
                    </a:lnTo>
                    <a:lnTo>
                      <a:pt x="280" y="38"/>
                    </a:lnTo>
                    <a:lnTo>
                      <a:pt x="280" y="135"/>
                    </a:lnTo>
                    <a:close/>
                    <a:moveTo>
                      <a:pt x="399" y="100"/>
                    </a:moveTo>
                    <a:cubicBezTo>
                      <a:pt x="399" y="132"/>
                      <a:pt x="423" y="136"/>
                      <a:pt x="436" y="136"/>
                    </a:cubicBezTo>
                    <a:cubicBezTo>
                      <a:pt x="440" y="136"/>
                      <a:pt x="442" y="135"/>
                      <a:pt x="442" y="135"/>
                    </a:cubicBezTo>
                    <a:lnTo>
                      <a:pt x="442" y="119"/>
                    </a:lnTo>
                    <a:cubicBezTo>
                      <a:pt x="442" y="119"/>
                      <a:pt x="441" y="119"/>
                      <a:pt x="438" y="119"/>
                    </a:cubicBezTo>
                    <a:cubicBezTo>
                      <a:pt x="431" y="119"/>
                      <a:pt x="417" y="117"/>
                      <a:pt x="417" y="98"/>
                    </a:cubicBezTo>
                    <a:lnTo>
                      <a:pt x="417" y="55"/>
                    </a:lnTo>
                    <a:lnTo>
                      <a:pt x="441" y="55"/>
                    </a:lnTo>
                    <a:lnTo>
                      <a:pt x="441" y="40"/>
                    </a:lnTo>
                    <a:lnTo>
                      <a:pt x="417" y="40"/>
                    </a:lnTo>
                    <a:lnTo>
                      <a:pt x="417" y="12"/>
                    </a:lnTo>
                    <a:lnTo>
                      <a:pt x="399" y="12"/>
                    </a:lnTo>
                    <a:lnTo>
                      <a:pt x="399" y="40"/>
                    </a:lnTo>
                    <a:lnTo>
                      <a:pt x="386" y="40"/>
                    </a:lnTo>
                    <a:lnTo>
                      <a:pt x="386" y="55"/>
                    </a:lnTo>
                    <a:lnTo>
                      <a:pt x="399" y="55"/>
                    </a:lnTo>
                    <a:lnTo>
                      <a:pt x="399" y="100"/>
                    </a:lnTo>
                    <a:close/>
                    <a:moveTo>
                      <a:pt x="455" y="108"/>
                    </a:moveTo>
                    <a:cubicBezTo>
                      <a:pt x="455" y="127"/>
                      <a:pt x="471" y="137"/>
                      <a:pt x="488" y="137"/>
                    </a:cubicBezTo>
                    <a:cubicBezTo>
                      <a:pt x="511" y="137"/>
                      <a:pt x="519" y="118"/>
                      <a:pt x="519" y="118"/>
                    </a:cubicBezTo>
                    <a:lnTo>
                      <a:pt x="519" y="118"/>
                    </a:lnTo>
                    <a:cubicBezTo>
                      <a:pt x="519" y="118"/>
                      <a:pt x="519" y="121"/>
                      <a:pt x="519" y="126"/>
                    </a:cubicBezTo>
                    <a:lnTo>
                      <a:pt x="519" y="135"/>
                    </a:lnTo>
                    <a:lnTo>
                      <a:pt x="536" y="135"/>
                    </a:lnTo>
                    <a:lnTo>
                      <a:pt x="536" y="74"/>
                    </a:lnTo>
                    <a:cubicBezTo>
                      <a:pt x="536" y="50"/>
                      <a:pt x="522" y="36"/>
                      <a:pt x="498" y="36"/>
                    </a:cubicBezTo>
                    <a:cubicBezTo>
                      <a:pt x="476" y="36"/>
                      <a:pt x="462" y="48"/>
                      <a:pt x="462" y="48"/>
                    </a:cubicBezTo>
                    <a:lnTo>
                      <a:pt x="469" y="61"/>
                    </a:lnTo>
                    <a:cubicBezTo>
                      <a:pt x="469" y="61"/>
                      <a:pt x="481" y="52"/>
                      <a:pt x="496" y="52"/>
                    </a:cubicBezTo>
                    <a:cubicBezTo>
                      <a:pt x="509" y="52"/>
                      <a:pt x="517" y="57"/>
                      <a:pt x="517" y="73"/>
                    </a:cubicBezTo>
                    <a:lnTo>
                      <a:pt x="517" y="75"/>
                    </a:lnTo>
                    <a:lnTo>
                      <a:pt x="513" y="75"/>
                    </a:lnTo>
                    <a:cubicBezTo>
                      <a:pt x="497" y="75"/>
                      <a:pt x="455" y="76"/>
                      <a:pt x="455" y="108"/>
                    </a:cubicBezTo>
                    <a:moveTo>
                      <a:pt x="474" y="107"/>
                    </a:moveTo>
                    <a:cubicBezTo>
                      <a:pt x="474" y="90"/>
                      <a:pt x="499" y="89"/>
                      <a:pt x="513" y="89"/>
                    </a:cubicBezTo>
                    <a:lnTo>
                      <a:pt x="518" y="89"/>
                    </a:lnTo>
                    <a:lnTo>
                      <a:pt x="518" y="92"/>
                    </a:lnTo>
                    <a:cubicBezTo>
                      <a:pt x="518" y="106"/>
                      <a:pt x="508" y="122"/>
                      <a:pt x="492" y="122"/>
                    </a:cubicBezTo>
                    <a:cubicBezTo>
                      <a:pt x="480" y="122"/>
                      <a:pt x="474" y="115"/>
                      <a:pt x="474" y="107"/>
                    </a:cubicBezTo>
                    <a:moveTo>
                      <a:pt x="562" y="109"/>
                    </a:moveTo>
                    <a:cubicBezTo>
                      <a:pt x="562" y="133"/>
                      <a:pt x="578" y="136"/>
                      <a:pt x="588" y="136"/>
                    </a:cubicBezTo>
                    <a:cubicBezTo>
                      <a:pt x="592" y="136"/>
                      <a:pt x="594" y="135"/>
                      <a:pt x="594" y="135"/>
                    </a:cubicBezTo>
                    <a:lnTo>
                      <a:pt x="594" y="119"/>
                    </a:lnTo>
                    <a:cubicBezTo>
                      <a:pt x="594" y="119"/>
                      <a:pt x="593" y="119"/>
                      <a:pt x="591" y="119"/>
                    </a:cubicBezTo>
                    <a:cubicBezTo>
                      <a:pt x="585" y="119"/>
                      <a:pt x="581" y="117"/>
                      <a:pt x="581" y="105"/>
                    </a:cubicBezTo>
                    <a:lnTo>
                      <a:pt x="581" y="0"/>
                    </a:lnTo>
                    <a:lnTo>
                      <a:pt x="562" y="0"/>
                    </a:lnTo>
                    <a:lnTo>
                      <a:pt x="562" y="109"/>
                    </a:lnTo>
                    <a:close/>
                    <a:moveTo>
                      <a:pt x="613" y="109"/>
                    </a:moveTo>
                    <a:cubicBezTo>
                      <a:pt x="613" y="133"/>
                      <a:pt x="628" y="136"/>
                      <a:pt x="639" y="136"/>
                    </a:cubicBezTo>
                    <a:cubicBezTo>
                      <a:pt x="642" y="136"/>
                      <a:pt x="645" y="135"/>
                      <a:pt x="645" y="135"/>
                    </a:cubicBezTo>
                    <a:lnTo>
                      <a:pt x="645" y="119"/>
                    </a:lnTo>
                    <a:cubicBezTo>
                      <a:pt x="645" y="119"/>
                      <a:pt x="643" y="119"/>
                      <a:pt x="642" y="119"/>
                    </a:cubicBezTo>
                    <a:cubicBezTo>
                      <a:pt x="636" y="119"/>
                      <a:pt x="631" y="117"/>
                      <a:pt x="631" y="105"/>
                    </a:cubicBezTo>
                    <a:lnTo>
                      <a:pt x="631" y="0"/>
                    </a:lnTo>
                    <a:lnTo>
                      <a:pt x="613" y="0"/>
                    </a:lnTo>
                    <a:lnTo>
                      <a:pt x="613" y="109"/>
                    </a:lnTo>
                    <a:close/>
                    <a:moveTo>
                      <a:pt x="651" y="169"/>
                    </a:moveTo>
                    <a:cubicBezTo>
                      <a:pt x="651" y="169"/>
                      <a:pt x="659" y="175"/>
                      <a:pt x="670" y="175"/>
                    </a:cubicBezTo>
                    <a:cubicBezTo>
                      <a:pt x="683" y="175"/>
                      <a:pt x="695" y="167"/>
                      <a:pt x="701" y="152"/>
                    </a:cubicBezTo>
                    <a:lnTo>
                      <a:pt x="746" y="38"/>
                    </a:lnTo>
                    <a:lnTo>
                      <a:pt x="726" y="38"/>
                    </a:lnTo>
                    <a:lnTo>
                      <a:pt x="703" y="102"/>
                    </a:lnTo>
                    <a:cubicBezTo>
                      <a:pt x="701" y="107"/>
                      <a:pt x="699" y="113"/>
                      <a:pt x="699" y="113"/>
                    </a:cubicBezTo>
                    <a:lnTo>
                      <a:pt x="699" y="113"/>
                    </a:lnTo>
                    <a:cubicBezTo>
                      <a:pt x="699" y="113"/>
                      <a:pt x="697" y="106"/>
                      <a:pt x="695" y="102"/>
                    </a:cubicBezTo>
                    <a:lnTo>
                      <a:pt x="671" y="38"/>
                    </a:lnTo>
                    <a:lnTo>
                      <a:pt x="650" y="38"/>
                    </a:lnTo>
                    <a:lnTo>
                      <a:pt x="691" y="134"/>
                    </a:lnTo>
                    <a:lnTo>
                      <a:pt x="686" y="145"/>
                    </a:lnTo>
                    <a:cubicBezTo>
                      <a:pt x="682" y="154"/>
                      <a:pt x="676" y="159"/>
                      <a:pt x="669" y="159"/>
                    </a:cubicBezTo>
                    <a:cubicBezTo>
                      <a:pt x="663" y="159"/>
                      <a:pt x="657" y="155"/>
                      <a:pt x="657" y="155"/>
                    </a:cubicBezTo>
                    <a:lnTo>
                      <a:pt x="651" y="169"/>
                    </a:lnTo>
                    <a:close/>
                    <a:moveTo>
                      <a:pt x="811" y="135"/>
                    </a:moveTo>
                    <a:lnTo>
                      <a:pt x="829" y="135"/>
                    </a:lnTo>
                    <a:lnTo>
                      <a:pt x="829" y="90"/>
                    </a:lnTo>
                    <a:cubicBezTo>
                      <a:pt x="829" y="85"/>
                      <a:pt x="829" y="81"/>
                      <a:pt x="831" y="77"/>
                    </a:cubicBezTo>
                    <a:cubicBezTo>
                      <a:pt x="835" y="63"/>
                      <a:pt x="847" y="53"/>
                      <a:pt x="861" y="53"/>
                    </a:cubicBezTo>
                    <a:cubicBezTo>
                      <a:pt x="876" y="53"/>
                      <a:pt x="879" y="64"/>
                      <a:pt x="879" y="77"/>
                    </a:cubicBezTo>
                    <a:lnTo>
                      <a:pt x="879" y="135"/>
                    </a:lnTo>
                    <a:lnTo>
                      <a:pt x="898" y="135"/>
                    </a:lnTo>
                    <a:lnTo>
                      <a:pt x="898" y="73"/>
                    </a:lnTo>
                    <a:cubicBezTo>
                      <a:pt x="898" y="49"/>
                      <a:pt x="887" y="36"/>
                      <a:pt x="865" y="36"/>
                    </a:cubicBezTo>
                    <a:cubicBezTo>
                      <a:pt x="845" y="36"/>
                      <a:pt x="833" y="48"/>
                      <a:pt x="829" y="58"/>
                    </a:cubicBezTo>
                    <a:lnTo>
                      <a:pt x="829" y="58"/>
                    </a:lnTo>
                    <a:cubicBezTo>
                      <a:pt x="829" y="58"/>
                      <a:pt x="829" y="54"/>
                      <a:pt x="829" y="50"/>
                    </a:cubicBezTo>
                    <a:lnTo>
                      <a:pt x="829" y="0"/>
                    </a:lnTo>
                    <a:lnTo>
                      <a:pt x="811" y="0"/>
                    </a:lnTo>
                    <a:lnTo>
                      <a:pt x="811" y="135"/>
                    </a:lnTo>
                    <a:close/>
                    <a:moveTo>
                      <a:pt x="919" y="87"/>
                    </a:moveTo>
                    <a:cubicBezTo>
                      <a:pt x="919" y="115"/>
                      <a:pt x="939" y="137"/>
                      <a:pt x="970" y="137"/>
                    </a:cubicBezTo>
                    <a:cubicBezTo>
                      <a:pt x="993" y="137"/>
                      <a:pt x="1007" y="123"/>
                      <a:pt x="1007" y="123"/>
                    </a:cubicBezTo>
                    <a:lnTo>
                      <a:pt x="999" y="110"/>
                    </a:lnTo>
                    <a:cubicBezTo>
                      <a:pt x="999" y="110"/>
                      <a:pt x="987" y="121"/>
                      <a:pt x="971" y="121"/>
                    </a:cubicBezTo>
                    <a:cubicBezTo>
                      <a:pt x="954" y="121"/>
                      <a:pt x="939" y="110"/>
                      <a:pt x="938" y="89"/>
                    </a:cubicBezTo>
                    <a:lnTo>
                      <a:pt x="1008" y="89"/>
                    </a:lnTo>
                    <a:cubicBezTo>
                      <a:pt x="1008" y="89"/>
                      <a:pt x="1009" y="84"/>
                      <a:pt x="1009" y="81"/>
                    </a:cubicBezTo>
                    <a:cubicBezTo>
                      <a:pt x="1009" y="56"/>
                      <a:pt x="994" y="36"/>
                      <a:pt x="967" y="36"/>
                    </a:cubicBezTo>
                    <a:cubicBezTo>
                      <a:pt x="939" y="36"/>
                      <a:pt x="919" y="56"/>
                      <a:pt x="919" y="87"/>
                    </a:cubicBezTo>
                    <a:moveTo>
                      <a:pt x="938" y="75"/>
                    </a:moveTo>
                    <a:cubicBezTo>
                      <a:pt x="941" y="60"/>
                      <a:pt x="952" y="51"/>
                      <a:pt x="967" y="51"/>
                    </a:cubicBezTo>
                    <a:cubicBezTo>
                      <a:pt x="979" y="51"/>
                      <a:pt x="989" y="59"/>
                      <a:pt x="990" y="75"/>
                    </a:cubicBezTo>
                    <a:lnTo>
                      <a:pt x="938" y="75"/>
                    </a:lnTo>
                    <a:close/>
                    <a:moveTo>
                      <a:pt x="1023" y="108"/>
                    </a:moveTo>
                    <a:cubicBezTo>
                      <a:pt x="1023" y="127"/>
                      <a:pt x="1039" y="137"/>
                      <a:pt x="1056" y="137"/>
                    </a:cubicBezTo>
                    <a:cubicBezTo>
                      <a:pt x="1079" y="137"/>
                      <a:pt x="1087" y="118"/>
                      <a:pt x="1087" y="118"/>
                    </a:cubicBezTo>
                    <a:lnTo>
                      <a:pt x="1087" y="118"/>
                    </a:lnTo>
                    <a:cubicBezTo>
                      <a:pt x="1087" y="118"/>
                      <a:pt x="1087" y="121"/>
                      <a:pt x="1087" y="126"/>
                    </a:cubicBezTo>
                    <a:lnTo>
                      <a:pt x="1087" y="135"/>
                    </a:lnTo>
                    <a:lnTo>
                      <a:pt x="1104" y="135"/>
                    </a:lnTo>
                    <a:lnTo>
                      <a:pt x="1104" y="74"/>
                    </a:lnTo>
                    <a:cubicBezTo>
                      <a:pt x="1104" y="50"/>
                      <a:pt x="1090" y="36"/>
                      <a:pt x="1066" y="36"/>
                    </a:cubicBezTo>
                    <a:cubicBezTo>
                      <a:pt x="1044" y="36"/>
                      <a:pt x="1030" y="48"/>
                      <a:pt x="1030" y="48"/>
                    </a:cubicBezTo>
                    <a:lnTo>
                      <a:pt x="1038" y="61"/>
                    </a:lnTo>
                    <a:cubicBezTo>
                      <a:pt x="1038" y="61"/>
                      <a:pt x="1050" y="52"/>
                      <a:pt x="1064" y="52"/>
                    </a:cubicBezTo>
                    <a:cubicBezTo>
                      <a:pt x="1077" y="52"/>
                      <a:pt x="1086" y="57"/>
                      <a:pt x="1086" y="73"/>
                    </a:cubicBezTo>
                    <a:lnTo>
                      <a:pt x="1086" y="75"/>
                    </a:lnTo>
                    <a:lnTo>
                      <a:pt x="1081" y="75"/>
                    </a:lnTo>
                    <a:cubicBezTo>
                      <a:pt x="1065" y="75"/>
                      <a:pt x="1023" y="76"/>
                      <a:pt x="1023" y="108"/>
                    </a:cubicBezTo>
                    <a:moveTo>
                      <a:pt x="1042" y="107"/>
                    </a:moveTo>
                    <a:cubicBezTo>
                      <a:pt x="1042" y="90"/>
                      <a:pt x="1067" y="89"/>
                      <a:pt x="1081" y="89"/>
                    </a:cubicBezTo>
                    <a:lnTo>
                      <a:pt x="1086" y="89"/>
                    </a:lnTo>
                    <a:lnTo>
                      <a:pt x="1086" y="92"/>
                    </a:lnTo>
                    <a:cubicBezTo>
                      <a:pt x="1086" y="106"/>
                      <a:pt x="1076" y="122"/>
                      <a:pt x="1060" y="122"/>
                    </a:cubicBezTo>
                    <a:cubicBezTo>
                      <a:pt x="1048" y="122"/>
                      <a:pt x="1042" y="115"/>
                      <a:pt x="1042" y="107"/>
                    </a:cubicBezTo>
                    <a:moveTo>
                      <a:pt x="1130" y="109"/>
                    </a:moveTo>
                    <a:cubicBezTo>
                      <a:pt x="1130" y="133"/>
                      <a:pt x="1146" y="136"/>
                      <a:pt x="1156" y="136"/>
                    </a:cubicBezTo>
                    <a:cubicBezTo>
                      <a:pt x="1160" y="136"/>
                      <a:pt x="1162" y="135"/>
                      <a:pt x="1162" y="135"/>
                    </a:cubicBezTo>
                    <a:lnTo>
                      <a:pt x="1162" y="119"/>
                    </a:lnTo>
                    <a:cubicBezTo>
                      <a:pt x="1162" y="119"/>
                      <a:pt x="1161" y="119"/>
                      <a:pt x="1159" y="119"/>
                    </a:cubicBezTo>
                    <a:cubicBezTo>
                      <a:pt x="1154" y="119"/>
                      <a:pt x="1149" y="117"/>
                      <a:pt x="1149" y="105"/>
                    </a:cubicBezTo>
                    <a:lnTo>
                      <a:pt x="1149" y="0"/>
                    </a:lnTo>
                    <a:lnTo>
                      <a:pt x="1130" y="0"/>
                    </a:lnTo>
                    <a:lnTo>
                      <a:pt x="1130" y="109"/>
                    </a:lnTo>
                    <a:close/>
                    <a:moveTo>
                      <a:pt x="1186" y="100"/>
                    </a:moveTo>
                    <a:cubicBezTo>
                      <a:pt x="1186" y="132"/>
                      <a:pt x="1211" y="136"/>
                      <a:pt x="1223" y="136"/>
                    </a:cubicBezTo>
                    <a:cubicBezTo>
                      <a:pt x="1227" y="136"/>
                      <a:pt x="1229" y="135"/>
                      <a:pt x="1229" y="135"/>
                    </a:cubicBezTo>
                    <a:lnTo>
                      <a:pt x="1229" y="119"/>
                    </a:lnTo>
                    <a:cubicBezTo>
                      <a:pt x="1229" y="119"/>
                      <a:pt x="1228" y="119"/>
                      <a:pt x="1225" y="119"/>
                    </a:cubicBezTo>
                    <a:cubicBezTo>
                      <a:pt x="1218" y="119"/>
                      <a:pt x="1205" y="117"/>
                      <a:pt x="1205" y="98"/>
                    </a:cubicBezTo>
                    <a:lnTo>
                      <a:pt x="1205" y="55"/>
                    </a:lnTo>
                    <a:lnTo>
                      <a:pt x="1228" y="55"/>
                    </a:lnTo>
                    <a:lnTo>
                      <a:pt x="1228" y="40"/>
                    </a:lnTo>
                    <a:lnTo>
                      <a:pt x="1205" y="40"/>
                    </a:lnTo>
                    <a:lnTo>
                      <a:pt x="1205" y="12"/>
                    </a:lnTo>
                    <a:lnTo>
                      <a:pt x="1187" y="12"/>
                    </a:lnTo>
                    <a:lnTo>
                      <a:pt x="1187" y="40"/>
                    </a:lnTo>
                    <a:lnTo>
                      <a:pt x="1174" y="40"/>
                    </a:lnTo>
                    <a:lnTo>
                      <a:pt x="1174" y="55"/>
                    </a:lnTo>
                    <a:lnTo>
                      <a:pt x="1186" y="55"/>
                    </a:lnTo>
                    <a:lnTo>
                      <a:pt x="1186" y="100"/>
                    </a:lnTo>
                    <a:close/>
                    <a:moveTo>
                      <a:pt x="1250" y="135"/>
                    </a:moveTo>
                    <a:lnTo>
                      <a:pt x="1269" y="135"/>
                    </a:lnTo>
                    <a:lnTo>
                      <a:pt x="1269" y="90"/>
                    </a:lnTo>
                    <a:cubicBezTo>
                      <a:pt x="1269" y="85"/>
                      <a:pt x="1269" y="81"/>
                      <a:pt x="1270" y="77"/>
                    </a:cubicBezTo>
                    <a:cubicBezTo>
                      <a:pt x="1274" y="63"/>
                      <a:pt x="1286" y="53"/>
                      <a:pt x="1301" y="53"/>
                    </a:cubicBezTo>
                    <a:cubicBezTo>
                      <a:pt x="1316" y="53"/>
                      <a:pt x="1319" y="64"/>
                      <a:pt x="1319" y="77"/>
                    </a:cubicBezTo>
                    <a:lnTo>
                      <a:pt x="1319" y="135"/>
                    </a:lnTo>
                    <a:lnTo>
                      <a:pt x="1337" y="135"/>
                    </a:lnTo>
                    <a:lnTo>
                      <a:pt x="1337" y="73"/>
                    </a:lnTo>
                    <a:cubicBezTo>
                      <a:pt x="1337" y="49"/>
                      <a:pt x="1327" y="36"/>
                      <a:pt x="1304" y="36"/>
                    </a:cubicBezTo>
                    <a:cubicBezTo>
                      <a:pt x="1285" y="36"/>
                      <a:pt x="1273" y="48"/>
                      <a:pt x="1269" y="58"/>
                    </a:cubicBezTo>
                    <a:lnTo>
                      <a:pt x="1268" y="58"/>
                    </a:lnTo>
                    <a:cubicBezTo>
                      <a:pt x="1268" y="58"/>
                      <a:pt x="1269" y="54"/>
                      <a:pt x="1269" y="50"/>
                    </a:cubicBezTo>
                    <a:lnTo>
                      <a:pt x="1269" y="0"/>
                    </a:lnTo>
                    <a:lnTo>
                      <a:pt x="1250" y="0"/>
                    </a:lnTo>
                    <a:lnTo>
                      <a:pt x="1250" y="135"/>
                    </a:lnTo>
                    <a:close/>
                    <a:moveTo>
                      <a:pt x="1352" y="169"/>
                    </a:moveTo>
                    <a:cubicBezTo>
                      <a:pt x="1352" y="169"/>
                      <a:pt x="1359" y="175"/>
                      <a:pt x="1370" y="175"/>
                    </a:cubicBezTo>
                    <a:cubicBezTo>
                      <a:pt x="1384" y="175"/>
                      <a:pt x="1396" y="167"/>
                      <a:pt x="1401" y="152"/>
                    </a:cubicBezTo>
                    <a:lnTo>
                      <a:pt x="1447" y="38"/>
                    </a:lnTo>
                    <a:lnTo>
                      <a:pt x="1427" y="38"/>
                    </a:lnTo>
                    <a:lnTo>
                      <a:pt x="1403" y="102"/>
                    </a:lnTo>
                    <a:cubicBezTo>
                      <a:pt x="1401" y="107"/>
                      <a:pt x="1400" y="113"/>
                      <a:pt x="1400" y="113"/>
                    </a:cubicBezTo>
                    <a:lnTo>
                      <a:pt x="1400" y="113"/>
                    </a:lnTo>
                    <a:cubicBezTo>
                      <a:pt x="1400" y="113"/>
                      <a:pt x="1398" y="106"/>
                      <a:pt x="1396" y="102"/>
                    </a:cubicBezTo>
                    <a:lnTo>
                      <a:pt x="1372" y="38"/>
                    </a:lnTo>
                    <a:lnTo>
                      <a:pt x="1351" y="38"/>
                    </a:lnTo>
                    <a:lnTo>
                      <a:pt x="1391" y="134"/>
                    </a:lnTo>
                    <a:lnTo>
                      <a:pt x="1387" y="145"/>
                    </a:lnTo>
                    <a:cubicBezTo>
                      <a:pt x="1383" y="154"/>
                      <a:pt x="1377" y="159"/>
                      <a:pt x="1369" y="159"/>
                    </a:cubicBezTo>
                    <a:cubicBezTo>
                      <a:pt x="1363" y="159"/>
                      <a:pt x="1358" y="155"/>
                      <a:pt x="1358" y="155"/>
                    </a:cubicBezTo>
                    <a:lnTo>
                      <a:pt x="1352" y="169"/>
                    </a:lnTo>
                    <a:close/>
                    <a:moveTo>
                      <a:pt x="1504" y="87"/>
                    </a:moveTo>
                    <a:cubicBezTo>
                      <a:pt x="1504" y="116"/>
                      <a:pt x="1526" y="137"/>
                      <a:pt x="1556" y="137"/>
                    </a:cubicBezTo>
                    <a:cubicBezTo>
                      <a:pt x="1581" y="137"/>
                      <a:pt x="1594" y="122"/>
                      <a:pt x="1594" y="122"/>
                    </a:cubicBezTo>
                    <a:lnTo>
                      <a:pt x="1587" y="108"/>
                    </a:lnTo>
                    <a:cubicBezTo>
                      <a:pt x="1587" y="108"/>
                      <a:pt x="1575" y="121"/>
                      <a:pt x="1557" y="121"/>
                    </a:cubicBezTo>
                    <a:cubicBezTo>
                      <a:pt x="1537" y="121"/>
                      <a:pt x="1523" y="106"/>
                      <a:pt x="1523" y="86"/>
                    </a:cubicBezTo>
                    <a:cubicBezTo>
                      <a:pt x="1523" y="67"/>
                      <a:pt x="1537" y="52"/>
                      <a:pt x="1557" y="52"/>
                    </a:cubicBezTo>
                    <a:cubicBezTo>
                      <a:pt x="1573" y="52"/>
                      <a:pt x="1583" y="63"/>
                      <a:pt x="1583" y="63"/>
                    </a:cubicBezTo>
                    <a:lnTo>
                      <a:pt x="1592" y="50"/>
                    </a:lnTo>
                    <a:cubicBezTo>
                      <a:pt x="1592" y="50"/>
                      <a:pt x="1580" y="36"/>
                      <a:pt x="1556" y="36"/>
                    </a:cubicBezTo>
                    <a:cubicBezTo>
                      <a:pt x="1526" y="36"/>
                      <a:pt x="1504" y="58"/>
                      <a:pt x="1504" y="87"/>
                    </a:cubicBezTo>
                    <a:moveTo>
                      <a:pt x="1608" y="86"/>
                    </a:moveTo>
                    <a:cubicBezTo>
                      <a:pt x="1608" y="116"/>
                      <a:pt x="1631" y="137"/>
                      <a:pt x="1660" y="137"/>
                    </a:cubicBezTo>
                    <a:cubicBezTo>
                      <a:pt x="1689" y="137"/>
                      <a:pt x="1712" y="116"/>
                      <a:pt x="1712" y="86"/>
                    </a:cubicBezTo>
                    <a:cubicBezTo>
                      <a:pt x="1712" y="57"/>
                      <a:pt x="1689" y="36"/>
                      <a:pt x="1660" y="36"/>
                    </a:cubicBezTo>
                    <a:cubicBezTo>
                      <a:pt x="1631" y="36"/>
                      <a:pt x="1608" y="57"/>
                      <a:pt x="1608" y="86"/>
                    </a:cubicBezTo>
                    <a:moveTo>
                      <a:pt x="1627" y="86"/>
                    </a:moveTo>
                    <a:cubicBezTo>
                      <a:pt x="1627" y="66"/>
                      <a:pt x="1642" y="52"/>
                      <a:pt x="1660" y="52"/>
                    </a:cubicBezTo>
                    <a:cubicBezTo>
                      <a:pt x="1679" y="52"/>
                      <a:pt x="1693" y="66"/>
                      <a:pt x="1693" y="86"/>
                    </a:cubicBezTo>
                    <a:cubicBezTo>
                      <a:pt x="1693" y="107"/>
                      <a:pt x="1679" y="121"/>
                      <a:pt x="1660" y="121"/>
                    </a:cubicBezTo>
                    <a:cubicBezTo>
                      <a:pt x="1642" y="121"/>
                      <a:pt x="1627" y="107"/>
                      <a:pt x="1627" y="86"/>
                    </a:cubicBezTo>
                    <a:moveTo>
                      <a:pt x="1734" y="135"/>
                    </a:moveTo>
                    <a:lnTo>
                      <a:pt x="1753" y="135"/>
                    </a:lnTo>
                    <a:lnTo>
                      <a:pt x="1753" y="91"/>
                    </a:lnTo>
                    <a:cubicBezTo>
                      <a:pt x="1753" y="86"/>
                      <a:pt x="1753" y="82"/>
                      <a:pt x="1754" y="78"/>
                    </a:cubicBezTo>
                    <a:cubicBezTo>
                      <a:pt x="1757" y="65"/>
                      <a:pt x="1767" y="53"/>
                      <a:pt x="1781" y="53"/>
                    </a:cubicBezTo>
                    <a:cubicBezTo>
                      <a:pt x="1796" y="53"/>
                      <a:pt x="1798" y="65"/>
                      <a:pt x="1798" y="77"/>
                    </a:cubicBezTo>
                    <a:lnTo>
                      <a:pt x="1798" y="135"/>
                    </a:lnTo>
                    <a:lnTo>
                      <a:pt x="1817" y="135"/>
                    </a:lnTo>
                    <a:lnTo>
                      <a:pt x="1817" y="91"/>
                    </a:lnTo>
                    <a:cubicBezTo>
                      <a:pt x="1817" y="86"/>
                      <a:pt x="1817" y="82"/>
                      <a:pt x="1818" y="78"/>
                    </a:cubicBezTo>
                    <a:cubicBezTo>
                      <a:pt x="1821" y="64"/>
                      <a:pt x="1831" y="53"/>
                      <a:pt x="1845" y="53"/>
                    </a:cubicBezTo>
                    <a:cubicBezTo>
                      <a:pt x="1859" y="53"/>
                      <a:pt x="1862" y="64"/>
                      <a:pt x="1862" y="77"/>
                    </a:cubicBezTo>
                    <a:lnTo>
                      <a:pt x="1862" y="135"/>
                    </a:lnTo>
                    <a:lnTo>
                      <a:pt x="1881" y="135"/>
                    </a:lnTo>
                    <a:lnTo>
                      <a:pt x="1881" y="73"/>
                    </a:lnTo>
                    <a:cubicBezTo>
                      <a:pt x="1881" y="49"/>
                      <a:pt x="1870" y="36"/>
                      <a:pt x="1849" y="36"/>
                    </a:cubicBezTo>
                    <a:cubicBezTo>
                      <a:pt x="1833" y="36"/>
                      <a:pt x="1820" y="46"/>
                      <a:pt x="1814" y="58"/>
                    </a:cubicBezTo>
                    <a:lnTo>
                      <a:pt x="1814" y="58"/>
                    </a:lnTo>
                    <a:cubicBezTo>
                      <a:pt x="1811" y="44"/>
                      <a:pt x="1801" y="36"/>
                      <a:pt x="1785" y="36"/>
                    </a:cubicBezTo>
                    <a:cubicBezTo>
                      <a:pt x="1770" y="36"/>
                      <a:pt x="1757" y="47"/>
                      <a:pt x="1752" y="58"/>
                    </a:cubicBezTo>
                    <a:lnTo>
                      <a:pt x="1752" y="58"/>
                    </a:lnTo>
                    <a:cubicBezTo>
                      <a:pt x="1752" y="58"/>
                      <a:pt x="1752" y="55"/>
                      <a:pt x="1752" y="51"/>
                    </a:cubicBezTo>
                    <a:lnTo>
                      <a:pt x="1752" y="38"/>
                    </a:lnTo>
                    <a:lnTo>
                      <a:pt x="1734" y="38"/>
                    </a:lnTo>
                    <a:lnTo>
                      <a:pt x="1734" y="135"/>
                    </a:lnTo>
                    <a:close/>
                    <a:moveTo>
                      <a:pt x="1908" y="135"/>
                    </a:moveTo>
                    <a:lnTo>
                      <a:pt x="1927" y="135"/>
                    </a:lnTo>
                    <a:lnTo>
                      <a:pt x="1927" y="91"/>
                    </a:lnTo>
                    <a:cubicBezTo>
                      <a:pt x="1927" y="86"/>
                      <a:pt x="1927" y="82"/>
                      <a:pt x="1928" y="78"/>
                    </a:cubicBezTo>
                    <a:cubicBezTo>
                      <a:pt x="1931" y="65"/>
                      <a:pt x="1941" y="53"/>
                      <a:pt x="1955" y="53"/>
                    </a:cubicBezTo>
                    <a:cubicBezTo>
                      <a:pt x="1970" y="53"/>
                      <a:pt x="1972" y="65"/>
                      <a:pt x="1972" y="77"/>
                    </a:cubicBezTo>
                    <a:lnTo>
                      <a:pt x="1972" y="135"/>
                    </a:lnTo>
                    <a:lnTo>
                      <a:pt x="1991" y="135"/>
                    </a:lnTo>
                    <a:lnTo>
                      <a:pt x="1991" y="91"/>
                    </a:lnTo>
                    <a:cubicBezTo>
                      <a:pt x="1991" y="86"/>
                      <a:pt x="1991" y="82"/>
                      <a:pt x="1992" y="78"/>
                    </a:cubicBezTo>
                    <a:cubicBezTo>
                      <a:pt x="1995" y="64"/>
                      <a:pt x="2006" y="53"/>
                      <a:pt x="2019" y="53"/>
                    </a:cubicBezTo>
                    <a:cubicBezTo>
                      <a:pt x="2033" y="53"/>
                      <a:pt x="2036" y="64"/>
                      <a:pt x="2036" y="77"/>
                    </a:cubicBezTo>
                    <a:lnTo>
                      <a:pt x="2036" y="135"/>
                    </a:lnTo>
                    <a:lnTo>
                      <a:pt x="2055" y="135"/>
                    </a:lnTo>
                    <a:lnTo>
                      <a:pt x="2055" y="73"/>
                    </a:lnTo>
                    <a:cubicBezTo>
                      <a:pt x="2055" y="49"/>
                      <a:pt x="2045" y="36"/>
                      <a:pt x="2023" y="36"/>
                    </a:cubicBezTo>
                    <a:cubicBezTo>
                      <a:pt x="2007" y="36"/>
                      <a:pt x="1994" y="46"/>
                      <a:pt x="1989" y="58"/>
                    </a:cubicBezTo>
                    <a:lnTo>
                      <a:pt x="1988" y="58"/>
                    </a:lnTo>
                    <a:cubicBezTo>
                      <a:pt x="1985" y="44"/>
                      <a:pt x="1975" y="36"/>
                      <a:pt x="1959" y="36"/>
                    </a:cubicBezTo>
                    <a:cubicBezTo>
                      <a:pt x="1944" y="36"/>
                      <a:pt x="1931" y="47"/>
                      <a:pt x="1926" y="58"/>
                    </a:cubicBezTo>
                    <a:lnTo>
                      <a:pt x="1926" y="58"/>
                    </a:lnTo>
                    <a:cubicBezTo>
                      <a:pt x="1926" y="58"/>
                      <a:pt x="1926" y="55"/>
                      <a:pt x="1926" y="51"/>
                    </a:cubicBezTo>
                    <a:lnTo>
                      <a:pt x="1926" y="38"/>
                    </a:lnTo>
                    <a:lnTo>
                      <a:pt x="1908" y="38"/>
                    </a:lnTo>
                    <a:lnTo>
                      <a:pt x="1908" y="135"/>
                    </a:lnTo>
                    <a:close/>
                    <a:moveTo>
                      <a:pt x="2081" y="100"/>
                    </a:moveTo>
                    <a:cubicBezTo>
                      <a:pt x="2081" y="126"/>
                      <a:pt x="2092" y="137"/>
                      <a:pt x="2114" y="137"/>
                    </a:cubicBezTo>
                    <a:cubicBezTo>
                      <a:pt x="2133" y="137"/>
                      <a:pt x="2145" y="125"/>
                      <a:pt x="2149" y="115"/>
                    </a:cubicBezTo>
                    <a:lnTo>
                      <a:pt x="2150" y="115"/>
                    </a:lnTo>
                    <a:cubicBezTo>
                      <a:pt x="2150" y="115"/>
                      <a:pt x="2149" y="118"/>
                      <a:pt x="2149" y="122"/>
                    </a:cubicBezTo>
                    <a:lnTo>
                      <a:pt x="2149" y="135"/>
                    </a:lnTo>
                    <a:lnTo>
                      <a:pt x="2167" y="135"/>
                    </a:lnTo>
                    <a:lnTo>
                      <a:pt x="2167" y="38"/>
                    </a:lnTo>
                    <a:lnTo>
                      <a:pt x="2149" y="38"/>
                    </a:lnTo>
                    <a:lnTo>
                      <a:pt x="2149" y="84"/>
                    </a:lnTo>
                    <a:cubicBezTo>
                      <a:pt x="2149" y="103"/>
                      <a:pt x="2137" y="120"/>
                      <a:pt x="2117" y="120"/>
                    </a:cubicBezTo>
                    <a:cubicBezTo>
                      <a:pt x="2102" y="120"/>
                      <a:pt x="2099" y="109"/>
                      <a:pt x="2099" y="96"/>
                    </a:cubicBezTo>
                    <a:lnTo>
                      <a:pt x="2099" y="38"/>
                    </a:lnTo>
                    <a:lnTo>
                      <a:pt x="2081" y="38"/>
                    </a:lnTo>
                    <a:lnTo>
                      <a:pt x="2081" y="100"/>
                    </a:lnTo>
                    <a:close/>
                    <a:moveTo>
                      <a:pt x="2196" y="135"/>
                    </a:moveTo>
                    <a:lnTo>
                      <a:pt x="2215" y="135"/>
                    </a:lnTo>
                    <a:lnTo>
                      <a:pt x="2215" y="90"/>
                    </a:lnTo>
                    <a:cubicBezTo>
                      <a:pt x="2215" y="85"/>
                      <a:pt x="2215" y="81"/>
                      <a:pt x="2216" y="77"/>
                    </a:cubicBezTo>
                    <a:cubicBezTo>
                      <a:pt x="2220" y="63"/>
                      <a:pt x="2232" y="53"/>
                      <a:pt x="2247" y="53"/>
                    </a:cubicBezTo>
                    <a:cubicBezTo>
                      <a:pt x="2262" y="53"/>
                      <a:pt x="2265" y="64"/>
                      <a:pt x="2265" y="77"/>
                    </a:cubicBezTo>
                    <a:lnTo>
                      <a:pt x="2265" y="135"/>
                    </a:lnTo>
                    <a:lnTo>
                      <a:pt x="2283" y="135"/>
                    </a:lnTo>
                    <a:lnTo>
                      <a:pt x="2283" y="73"/>
                    </a:lnTo>
                    <a:cubicBezTo>
                      <a:pt x="2283" y="49"/>
                      <a:pt x="2273" y="36"/>
                      <a:pt x="2250" y="36"/>
                    </a:cubicBezTo>
                    <a:cubicBezTo>
                      <a:pt x="2229" y="36"/>
                      <a:pt x="2218" y="50"/>
                      <a:pt x="2214" y="58"/>
                    </a:cubicBezTo>
                    <a:lnTo>
                      <a:pt x="2214" y="58"/>
                    </a:lnTo>
                    <a:cubicBezTo>
                      <a:pt x="2214" y="58"/>
                      <a:pt x="2214" y="55"/>
                      <a:pt x="2214" y="51"/>
                    </a:cubicBezTo>
                    <a:lnTo>
                      <a:pt x="2214" y="38"/>
                    </a:lnTo>
                    <a:lnTo>
                      <a:pt x="2196" y="38"/>
                    </a:lnTo>
                    <a:lnTo>
                      <a:pt x="2196" y="135"/>
                    </a:lnTo>
                    <a:close/>
                    <a:moveTo>
                      <a:pt x="2311" y="19"/>
                    </a:moveTo>
                    <a:lnTo>
                      <a:pt x="2329" y="19"/>
                    </a:lnTo>
                    <a:lnTo>
                      <a:pt x="2329" y="0"/>
                    </a:lnTo>
                    <a:lnTo>
                      <a:pt x="2311" y="0"/>
                    </a:lnTo>
                    <a:lnTo>
                      <a:pt x="2311" y="19"/>
                    </a:lnTo>
                    <a:close/>
                    <a:moveTo>
                      <a:pt x="2311" y="135"/>
                    </a:moveTo>
                    <a:lnTo>
                      <a:pt x="2329" y="135"/>
                    </a:lnTo>
                    <a:lnTo>
                      <a:pt x="2329" y="38"/>
                    </a:lnTo>
                    <a:lnTo>
                      <a:pt x="2311" y="38"/>
                    </a:lnTo>
                    <a:lnTo>
                      <a:pt x="2311" y="135"/>
                    </a:lnTo>
                    <a:close/>
                    <a:moveTo>
                      <a:pt x="2362" y="100"/>
                    </a:moveTo>
                    <a:cubicBezTo>
                      <a:pt x="2362" y="132"/>
                      <a:pt x="2387" y="136"/>
                      <a:pt x="2399" y="136"/>
                    </a:cubicBezTo>
                    <a:cubicBezTo>
                      <a:pt x="2403" y="136"/>
                      <a:pt x="2406" y="135"/>
                      <a:pt x="2406" y="135"/>
                    </a:cubicBezTo>
                    <a:lnTo>
                      <a:pt x="2406" y="119"/>
                    </a:lnTo>
                    <a:cubicBezTo>
                      <a:pt x="2406" y="119"/>
                      <a:pt x="2404" y="119"/>
                      <a:pt x="2401" y="119"/>
                    </a:cubicBezTo>
                    <a:cubicBezTo>
                      <a:pt x="2394" y="119"/>
                      <a:pt x="2381" y="117"/>
                      <a:pt x="2381" y="98"/>
                    </a:cubicBezTo>
                    <a:lnTo>
                      <a:pt x="2381" y="55"/>
                    </a:lnTo>
                    <a:lnTo>
                      <a:pt x="2404" y="55"/>
                    </a:lnTo>
                    <a:lnTo>
                      <a:pt x="2404" y="40"/>
                    </a:lnTo>
                    <a:lnTo>
                      <a:pt x="2381" y="40"/>
                    </a:lnTo>
                    <a:lnTo>
                      <a:pt x="2381" y="12"/>
                    </a:lnTo>
                    <a:lnTo>
                      <a:pt x="2363" y="12"/>
                    </a:lnTo>
                    <a:lnTo>
                      <a:pt x="2363" y="40"/>
                    </a:lnTo>
                    <a:lnTo>
                      <a:pt x="2350" y="40"/>
                    </a:lnTo>
                    <a:lnTo>
                      <a:pt x="2350" y="55"/>
                    </a:lnTo>
                    <a:lnTo>
                      <a:pt x="2362" y="55"/>
                    </a:lnTo>
                    <a:lnTo>
                      <a:pt x="2362" y="100"/>
                    </a:lnTo>
                    <a:close/>
                    <a:moveTo>
                      <a:pt x="2426" y="19"/>
                    </a:moveTo>
                    <a:lnTo>
                      <a:pt x="2445" y="19"/>
                    </a:lnTo>
                    <a:lnTo>
                      <a:pt x="2445" y="0"/>
                    </a:lnTo>
                    <a:lnTo>
                      <a:pt x="2426" y="0"/>
                    </a:lnTo>
                    <a:lnTo>
                      <a:pt x="2426" y="19"/>
                    </a:lnTo>
                    <a:close/>
                    <a:moveTo>
                      <a:pt x="2427" y="135"/>
                    </a:moveTo>
                    <a:lnTo>
                      <a:pt x="2445" y="135"/>
                    </a:lnTo>
                    <a:lnTo>
                      <a:pt x="2445" y="38"/>
                    </a:lnTo>
                    <a:lnTo>
                      <a:pt x="2427" y="38"/>
                    </a:lnTo>
                    <a:lnTo>
                      <a:pt x="2427" y="135"/>
                    </a:lnTo>
                    <a:close/>
                    <a:moveTo>
                      <a:pt x="2467" y="87"/>
                    </a:moveTo>
                    <a:cubicBezTo>
                      <a:pt x="2467" y="115"/>
                      <a:pt x="2488" y="137"/>
                      <a:pt x="2518" y="137"/>
                    </a:cubicBezTo>
                    <a:cubicBezTo>
                      <a:pt x="2541" y="137"/>
                      <a:pt x="2556" y="123"/>
                      <a:pt x="2556" y="123"/>
                    </a:cubicBezTo>
                    <a:lnTo>
                      <a:pt x="2548" y="110"/>
                    </a:lnTo>
                    <a:cubicBezTo>
                      <a:pt x="2548" y="110"/>
                      <a:pt x="2536" y="121"/>
                      <a:pt x="2519" y="121"/>
                    </a:cubicBezTo>
                    <a:cubicBezTo>
                      <a:pt x="2502" y="121"/>
                      <a:pt x="2487" y="110"/>
                      <a:pt x="2486" y="89"/>
                    </a:cubicBezTo>
                    <a:lnTo>
                      <a:pt x="2557" y="89"/>
                    </a:lnTo>
                    <a:cubicBezTo>
                      <a:pt x="2557" y="89"/>
                      <a:pt x="2557" y="84"/>
                      <a:pt x="2557" y="81"/>
                    </a:cubicBezTo>
                    <a:cubicBezTo>
                      <a:pt x="2557" y="56"/>
                      <a:pt x="2543" y="36"/>
                      <a:pt x="2515" y="36"/>
                    </a:cubicBezTo>
                    <a:cubicBezTo>
                      <a:pt x="2488" y="36"/>
                      <a:pt x="2467" y="56"/>
                      <a:pt x="2467" y="87"/>
                    </a:cubicBezTo>
                    <a:moveTo>
                      <a:pt x="2487" y="75"/>
                    </a:moveTo>
                    <a:cubicBezTo>
                      <a:pt x="2490" y="60"/>
                      <a:pt x="2501" y="51"/>
                      <a:pt x="2515" y="51"/>
                    </a:cubicBezTo>
                    <a:cubicBezTo>
                      <a:pt x="2527" y="51"/>
                      <a:pt x="2538" y="59"/>
                      <a:pt x="2538" y="75"/>
                    </a:cubicBezTo>
                    <a:lnTo>
                      <a:pt x="2487" y="75"/>
                    </a:lnTo>
                    <a:close/>
                    <a:moveTo>
                      <a:pt x="2572" y="123"/>
                    </a:moveTo>
                    <a:cubicBezTo>
                      <a:pt x="2572" y="123"/>
                      <a:pt x="2585" y="137"/>
                      <a:pt x="2608" y="137"/>
                    </a:cubicBezTo>
                    <a:cubicBezTo>
                      <a:pt x="2630" y="137"/>
                      <a:pt x="2643" y="125"/>
                      <a:pt x="2643" y="109"/>
                    </a:cubicBezTo>
                    <a:cubicBezTo>
                      <a:pt x="2643" y="78"/>
                      <a:pt x="2594" y="81"/>
                      <a:pt x="2594" y="64"/>
                    </a:cubicBezTo>
                    <a:cubicBezTo>
                      <a:pt x="2594" y="56"/>
                      <a:pt x="2602" y="52"/>
                      <a:pt x="2610" y="52"/>
                    </a:cubicBezTo>
                    <a:cubicBezTo>
                      <a:pt x="2625" y="52"/>
                      <a:pt x="2633" y="61"/>
                      <a:pt x="2633" y="61"/>
                    </a:cubicBezTo>
                    <a:lnTo>
                      <a:pt x="2641" y="47"/>
                    </a:lnTo>
                    <a:cubicBezTo>
                      <a:pt x="2641" y="47"/>
                      <a:pt x="2631" y="36"/>
                      <a:pt x="2610" y="36"/>
                    </a:cubicBezTo>
                    <a:cubicBezTo>
                      <a:pt x="2590" y="36"/>
                      <a:pt x="2575" y="46"/>
                      <a:pt x="2575" y="64"/>
                    </a:cubicBezTo>
                    <a:cubicBezTo>
                      <a:pt x="2575" y="95"/>
                      <a:pt x="2624" y="91"/>
                      <a:pt x="2624" y="109"/>
                    </a:cubicBezTo>
                    <a:cubicBezTo>
                      <a:pt x="2624" y="117"/>
                      <a:pt x="2616" y="121"/>
                      <a:pt x="2608" y="121"/>
                    </a:cubicBezTo>
                    <a:cubicBezTo>
                      <a:pt x="2592" y="121"/>
                      <a:pt x="2581" y="110"/>
                      <a:pt x="2581" y="110"/>
                    </a:cubicBezTo>
                    <a:lnTo>
                      <a:pt x="2572" y="12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30"/>
              <p:cNvSpPr>
                <a:spLocks noEditPoints="1"/>
              </p:cNvSpPr>
              <p:nvPr userDrawn="1"/>
            </p:nvSpPr>
            <p:spPr bwMode="auto">
              <a:xfrm>
                <a:off x="1077913" y="6075363"/>
                <a:ext cx="1693863" cy="138113"/>
              </a:xfrm>
              <a:custGeom>
                <a:avLst/>
                <a:gdLst>
                  <a:gd name="T0" fmla="*/ 34 w 2133"/>
                  <a:gd name="T1" fmla="*/ 50 h 175"/>
                  <a:gd name="T2" fmla="*/ 112 w 2133"/>
                  <a:gd name="T3" fmla="*/ 50 h 175"/>
                  <a:gd name="T4" fmla="*/ 69 w 2133"/>
                  <a:gd name="T5" fmla="*/ 91 h 175"/>
                  <a:gd name="T6" fmla="*/ 159 w 2133"/>
                  <a:gd name="T7" fmla="*/ 87 h 175"/>
                  <a:gd name="T8" fmla="*/ 248 w 2133"/>
                  <a:gd name="T9" fmla="*/ 89 h 175"/>
                  <a:gd name="T10" fmla="*/ 230 w 2133"/>
                  <a:gd name="T11" fmla="*/ 76 h 175"/>
                  <a:gd name="T12" fmla="*/ 322 w 2133"/>
                  <a:gd name="T13" fmla="*/ 53 h 175"/>
                  <a:gd name="T14" fmla="*/ 289 w 2133"/>
                  <a:gd name="T15" fmla="*/ 58 h 175"/>
                  <a:gd name="T16" fmla="*/ 390 w 2133"/>
                  <a:gd name="T17" fmla="*/ 100 h 175"/>
                  <a:gd name="T18" fmla="*/ 409 w 2133"/>
                  <a:gd name="T19" fmla="*/ 55 h 175"/>
                  <a:gd name="T20" fmla="*/ 391 w 2133"/>
                  <a:gd name="T21" fmla="*/ 40 h 175"/>
                  <a:gd name="T22" fmla="*/ 479 w 2133"/>
                  <a:gd name="T23" fmla="*/ 137 h 175"/>
                  <a:gd name="T24" fmla="*/ 527 w 2133"/>
                  <a:gd name="T25" fmla="*/ 74 h 175"/>
                  <a:gd name="T26" fmla="*/ 509 w 2133"/>
                  <a:gd name="T27" fmla="*/ 75 h 175"/>
                  <a:gd name="T28" fmla="*/ 509 w 2133"/>
                  <a:gd name="T29" fmla="*/ 92 h 175"/>
                  <a:gd name="T30" fmla="*/ 586 w 2133"/>
                  <a:gd name="T31" fmla="*/ 119 h 175"/>
                  <a:gd name="T32" fmla="*/ 604 w 2133"/>
                  <a:gd name="T33" fmla="*/ 109 h 175"/>
                  <a:gd name="T34" fmla="*/ 623 w 2133"/>
                  <a:gd name="T35" fmla="*/ 0 h 175"/>
                  <a:gd name="T36" fmla="*/ 737 w 2133"/>
                  <a:gd name="T37" fmla="*/ 39 h 175"/>
                  <a:gd name="T38" fmla="*/ 663 w 2133"/>
                  <a:gd name="T39" fmla="*/ 39 h 175"/>
                  <a:gd name="T40" fmla="*/ 642 w 2133"/>
                  <a:gd name="T41" fmla="*/ 169 h 175"/>
                  <a:gd name="T42" fmla="*/ 871 w 2133"/>
                  <a:gd name="T43" fmla="*/ 77 h 175"/>
                  <a:gd name="T44" fmla="*/ 820 w 2133"/>
                  <a:gd name="T45" fmla="*/ 58 h 175"/>
                  <a:gd name="T46" fmla="*/ 961 w 2133"/>
                  <a:gd name="T47" fmla="*/ 137 h 175"/>
                  <a:gd name="T48" fmla="*/ 1000 w 2133"/>
                  <a:gd name="T49" fmla="*/ 81 h 175"/>
                  <a:gd name="T50" fmla="*/ 930 w 2133"/>
                  <a:gd name="T51" fmla="*/ 76 h 175"/>
                  <a:gd name="T52" fmla="*/ 1078 w 2133"/>
                  <a:gd name="T53" fmla="*/ 135 h 175"/>
                  <a:gd name="T54" fmla="*/ 1056 w 2133"/>
                  <a:gd name="T55" fmla="*/ 52 h 175"/>
                  <a:gd name="T56" fmla="*/ 1072 w 2133"/>
                  <a:gd name="T57" fmla="*/ 89 h 175"/>
                  <a:gd name="T58" fmla="*/ 1148 w 2133"/>
                  <a:gd name="T59" fmla="*/ 136 h 175"/>
                  <a:gd name="T60" fmla="*/ 1122 w 2133"/>
                  <a:gd name="T61" fmla="*/ 0 h 175"/>
                  <a:gd name="T62" fmla="*/ 1217 w 2133"/>
                  <a:gd name="T63" fmla="*/ 119 h 175"/>
                  <a:gd name="T64" fmla="*/ 1196 w 2133"/>
                  <a:gd name="T65" fmla="*/ 12 h 175"/>
                  <a:gd name="T66" fmla="*/ 1178 w 2133"/>
                  <a:gd name="T67" fmla="*/ 100 h 175"/>
                  <a:gd name="T68" fmla="*/ 1310 w 2133"/>
                  <a:gd name="T69" fmla="*/ 77 h 175"/>
                  <a:gd name="T70" fmla="*/ 1260 w 2133"/>
                  <a:gd name="T71" fmla="*/ 58 h 175"/>
                  <a:gd name="T72" fmla="*/ 1362 w 2133"/>
                  <a:gd name="T73" fmla="*/ 175 h 175"/>
                  <a:gd name="T74" fmla="*/ 1391 w 2133"/>
                  <a:gd name="T75" fmla="*/ 113 h 175"/>
                  <a:gd name="T76" fmla="*/ 1361 w 2133"/>
                  <a:gd name="T77" fmla="*/ 159 h 175"/>
                  <a:gd name="T78" fmla="*/ 1521 w 2133"/>
                  <a:gd name="T79" fmla="*/ 121 h 175"/>
                  <a:gd name="T80" fmla="*/ 1519 w 2133"/>
                  <a:gd name="T81" fmla="*/ 54 h 175"/>
                  <a:gd name="T82" fmla="*/ 1548 w 2133"/>
                  <a:gd name="T83" fmla="*/ 52 h 175"/>
                  <a:gd name="T84" fmla="*/ 1699 w 2133"/>
                  <a:gd name="T85" fmla="*/ 124 h 175"/>
                  <a:gd name="T86" fmla="*/ 1658 w 2133"/>
                  <a:gd name="T87" fmla="*/ 36 h 175"/>
                  <a:gd name="T88" fmla="*/ 1716 w 2133"/>
                  <a:gd name="T89" fmla="*/ 87 h 175"/>
                  <a:gd name="T90" fmla="*/ 1767 w 2133"/>
                  <a:gd name="T91" fmla="*/ 52 h 175"/>
                  <a:gd name="T92" fmla="*/ 1860 w 2133"/>
                  <a:gd name="T93" fmla="*/ 130 h 175"/>
                  <a:gd name="T94" fmla="*/ 1858 w 2133"/>
                  <a:gd name="T95" fmla="*/ 54 h 175"/>
                  <a:gd name="T96" fmla="*/ 1859 w 2133"/>
                  <a:gd name="T97" fmla="*/ 87 h 175"/>
                  <a:gd name="T98" fmla="*/ 1980 w 2133"/>
                  <a:gd name="T99" fmla="*/ 136 h 175"/>
                  <a:gd name="T100" fmla="*/ 1954 w 2133"/>
                  <a:gd name="T101" fmla="*/ 0 h 175"/>
                  <a:gd name="T102" fmla="*/ 2052 w 2133"/>
                  <a:gd name="T103" fmla="*/ 121 h 175"/>
                  <a:gd name="T104" fmla="*/ 2019 w 2133"/>
                  <a:gd name="T105" fmla="*/ 76 h 175"/>
                  <a:gd name="T106" fmla="*/ 2133 w 2133"/>
                  <a:gd name="T107" fmla="*/ 11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33" h="175">
                    <a:moveTo>
                      <a:pt x="0" y="135"/>
                    </a:moveTo>
                    <a:lnTo>
                      <a:pt x="19" y="135"/>
                    </a:lnTo>
                    <a:lnTo>
                      <a:pt x="26" y="50"/>
                    </a:lnTo>
                    <a:cubicBezTo>
                      <a:pt x="26" y="42"/>
                      <a:pt x="26" y="30"/>
                      <a:pt x="26" y="30"/>
                    </a:cubicBezTo>
                    <a:lnTo>
                      <a:pt x="27" y="30"/>
                    </a:lnTo>
                    <a:cubicBezTo>
                      <a:pt x="27" y="30"/>
                      <a:pt x="31" y="43"/>
                      <a:pt x="34" y="50"/>
                    </a:cubicBezTo>
                    <a:lnTo>
                      <a:pt x="60" y="111"/>
                    </a:lnTo>
                    <a:lnTo>
                      <a:pt x="77" y="111"/>
                    </a:lnTo>
                    <a:lnTo>
                      <a:pt x="104" y="50"/>
                    </a:lnTo>
                    <a:cubicBezTo>
                      <a:pt x="107" y="43"/>
                      <a:pt x="111" y="30"/>
                      <a:pt x="111" y="30"/>
                    </a:cubicBezTo>
                    <a:lnTo>
                      <a:pt x="112" y="30"/>
                    </a:lnTo>
                    <a:cubicBezTo>
                      <a:pt x="112" y="30"/>
                      <a:pt x="111" y="42"/>
                      <a:pt x="112" y="50"/>
                    </a:cubicBezTo>
                    <a:lnTo>
                      <a:pt x="119" y="135"/>
                    </a:lnTo>
                    <a:lnTo>
                      <a:pt x="137" y="135"/>
                    </a:lnTo>
                    <a:lnTo>
                      <a:pt x="126" y="0"/>
                    </a:lnTo>
                    <a:lnTo>
                      <a:pt x="107" y="0"/>
                    </a:lnTo>
                    <a:lnTo>
                      <a:pt x="76" y="73"/>
                    </a:lnTo>
                    <a:cubicBezTo>
                      <a:pt x="73" y="81"/>
                      <a:pt x="69" y="91"/>
                      <a:pt x="69" y="91"/>
                    </a:cubicBezTo>
                    <a:lnTo>
                      <a:pt x="69" y="91"/>
                    </a:lnTo>
                    <a:cubicBezTo>
                      <a:pt x="69" y="91"/>
                      <a:pt x="65" y="81"/>
                      <a:pt x="62" y="73"/>
                    </a:cubicBezTo>
                    <a:lnTo>
                      <a:pt x="31" y="0"/>
                    </a:lnTo>
                    <a:lnTo>
                      <a:pt x="11" y="0"/>
                    </a:lnTo>
                    <a:lnTo>
                      <a:pt x="0" y="135"/>
                    </a:lnTo>
                    <a:close/>
                    <a:moveTo>
                      <a:pt x="159" y="87"/>
                    </a:moveTo>
                    <a:cubicBezTo>
                      <a:pt x="159" y="115"/>
                      <a:pt x="180" y="137"/>
                      <a:pt x="210" y="137"/>
                    </a:cubicBezTo>
                    <a:cubicBezTo>
                      <a:pt x="233" y="137"/>
                      <a:pt x="247" y="124"/>
                      <a:pt x="247" y="124"/>
                    </a:cubicBezTo>
                    <a:lnTo>
                      <a:pt x="240" y="110"/>
                    </a:lnTo>
                    <a:cubicBezTo>
                      <a:pt x="240" y="110"/>
                      <a:pt x="228" y="121"/>
                      <a:pt x="211" y="121"/>
                    </a:cubicBezTo>
                    <a:cubicBezTo>
                      <a:pt x="194" y="121"/>
                      <a:pt x="179" y="111"/>
                      <a:pt x="178" y="89"/>
                    </a:cubicBezTo>
                    <a:lnTo>
                      <a:pt x="248" y="89"/>
                    </a:lnTo>
                    <a:cubicBezTo>
                      <a:pt x="248" y="89"/>
                      <a:pt x="249" y="84"/>
                      <a:pt x="249" y="81"/>
                    </a:cubicBezTo>
                    <a:cubicBezTo>
                      <a:pt x="249" y="56"/>
                      <a:pt x="235" y="36"/>
                      <a:pt x="207" y="36"/>
                    </a:cubicBezTo>
                    <a:cubicBezTo>
                      <a:pt x="180" y="36"/>
                      <a:pt x="159" y="56"/>
                      <a:pt x="159" y="87"/>
                    </a:cubicBezTo>
                    <a:moveTo>
                      <a:pt x="179" y="76"/>
                    </a:moveTo>
                    <a:cubicBezTo>
                      <a:pt x="181" y="60"/>
                      <a:pt x="193" y="51"/>
                      <a:pt x="207" y="51"/>
                    </a:cubicBezTo>
                    <a:cubicBezTo>
                      <a:pt x="219" y="51"/>
                      <a:pt x="230" y="59"/>
                      <a:pt x="230" y="76"/>
                    </a:cubicBezTo>
                    <a:lnTo>
                      <a:pt x="179" y="76"/>
                    </a:lnTo>
                    <a:close/>
                    <a:moveTo>
                      <a:pt x="271" y="135"/>
                    </a:moveTo>
                    <a:lnTo>
                      <a:pt x="290" y="135"/>
                    </a:lnTo>
                    <a:lnTo>
                      <a:pt x="290" y="90"/>
                    </a:lnTo>
                    <a:cubicBezTo>
                      <a:pt x="290" y="85"/>
                      <a:pt x="290" y="81"/>
                      <a:pt x="291" y="77"/>
                    </a:cubicBezTo>
                    <a:cubicBezTo>
                      <a:pt x="295" y="63"/>
                      <a:pt x="307" y="53"/>
                      <a:pt x="322" y="53"/>
                    </a:cubicBezTo>
                    <a:cubicBezTo>
                      <a:pt x="337" y="53"/>
                      <a:pt x="340" y="64"/>
                      <a:pt x="340" y="77"/>
                    </a:cubicBezTo>
                    <a:lnTo>
                      <a:pt x="340" y="135"/>
                    </a:lnTo>
                    <a:lnTo>
                      <a:pt x="359" y="135"/>
                    </a:lnTo>
                    <a:lnTo>
                      <a:pt x="359" y="73"/>
                    </a:lnTo>
                    <a:cubicBezTo>
                      <a:pt x="359" y="49"/>
                      <a:pt x="348" y="36"/>
                      <a:pt x="326" y="36"/>
                    </a:cubicBezTo>
                    <a:cubicBezTo>
                      <a:pt x="305" y="36"/>
                      <a:pt x="293" y="50"/>
                      <a:pt x="289" y="58"/>
                    </a:cubicBezTo>
                    <a:lnTo>
                      <a:pt x="289" y="58"/>
                    </a:lnTo>
                    <a:cubicBezTo>
                      <a:pt x="289" y="58"/>
                      <a:pt x="289" y="55"/>
                      <a:pt x="289" y="51"/>
                    </a:cubicBezTo>
                    <a:lnTo>
                      <a:pt x="289" y="39"/>
                    </a:lnTo>
                    <a:lnTo>
                      <a:pt x="271" y="39"/>
                    </a:lnTo>
                    <a:lnTo>
                      <a:pt x="271" y="135"/>
                    </a:lnTo>
                    <a:close/>
                    <a:moveTo>
                      <a:pt x="390" y="100"/>
                    </a:moveTo>
                    <a:cubicBezTo>
                      <a:pt x="390" y="132"/>
                      <a:pt x="415" y="136"/>
                      <a:pt x="427" y="136"/>
                    </a:cubicBezTo>
                    <a:cubicBezTo>
                      <a:pt x="431" y="136"/>
                      <a:pt x="434" y="135"/>
                      <a:pt x="434" y="135"/>
                    </a:cubicBezTo>
                    <a:lnTo>
                      <a:pt x="434" y="119"/>
                    </a:lnTo>
                    <a:cubicBezTo>
                      <a:pt x="434" y="119"/>
                      <a:pt x="432" y="119"/>
                      <a:pt x="429" y="119"/>
                    </a:cubicBezTo>
                    <a:cubicBezTo>
                      <a:pt x="422" y="119"/>
                      <a:pt x="409" y="117"/>
                      <a:pt x="409" y="98"/>
                    </a:cubicBezTo>
                    <a:lnTo>
                      <a:pt x="409" y="55"/>
                    </a:lnTo>
                    <a:lnTo>
                      <a:pt x="432" y="55"/>
                    </a:lnTo>
                    <a:lnTo>
                      <a:pt x="432" y="40"/>
                    </a:lnTo>
                    <a:lnTo>
                      <a:pt x="409" y="40"/>
                    </a:lnTo>
                    <a:lnTo>
                      <a:pt x="409" y="12"/>
                    </a:lnTo>
                    <a:lnTo>
                      <a:pt x="391" y="12"/>
                    </a:lnTo>
                    <a:lnTo>
                      <a:pt x="391" y="40"/>
                    </a:lnTo>
                    <a:lnTo>
                      <a:pt x="378" y="40"/>
                    </a:lnTo>
                    <a:lnTo>
                      <a:pt x="378" y="55"/>
                    </a:lnTo>
                    <a:lnTo>
                      <a:pt x="390" y="55"/>
                    </a:lnTo>
                    <a:lnTo>
                      <a:pt x="390" y="100"/>
                    </a:lnTo>
                    <a:close/>
                    <a:moveTo>
                      <a:pt x="447" y="108"/>
                    </a:moveTo>
                    <a:cubicBezTo>
                      <a:pt x="447" y="127"/>
                      <a:pt x="463" y="137"/>
                      <a:pt x="479" y="137"/>
                    </a:cubicBezTo>
                    <a:cubicBezTo>
                      <a:pt x="502" y="137"/>
                      <a:pt x="510" y="118"/>
                      <a:pt x="510" y="118"/>
                    </a:cubicBezTo>
                    <a:lnTo>
                      <a:pt x="511" y="118"/>
                    </a:lnTo>
                    <a:cubicBezTo>
                      <a:pt x="511" y="118"/>
                      <a:pt x="510" y="121"/>
                      <a:pt x="510" y="126"/>
                    </a:cubicBezTo>
                    <a:lnTo>
                      <a:pt x="510" y="135"/>
                    </a:lnTo>
                    <a:lnTo>
                      <a:pt x="527" y="135"/>
                    </a:lnTo>
                    <a:lnTo>
                      <a:pt x="527" y="74"/>
                    </a:lnTo>
                    <a:cubicBezTo>
                      <a:pt x="527" y="50"/>
                      <a:pt x="514" y="36"/>
                      <a:pt x="489" y="36"/>
                    </a:cubicBezTo>
                    <a:cubicBezTo>
                      <a:pt x="467" y="36"/>
                      <a:pt x="453" y="48"/>
                      <a:pt x="453" y="48"/>
                    </a:cubicBezTo>
                    <a:lnTo>
                      <a:pt x="461" y="61"/>
                    </a:lnTo>
                    <a:cubicBezTo>
                      <a:pt x="461" y="61"/>
                      <a:pt x="473" y="52"/>
                      <a:pt x="488" y="52"/>
                    </a:cubicBezTo>
                    <a:cubicBezTo>
                      <a:pt x="500" y="52"/>
                      <a:pt x="509" y="57"/>
                      <a:pt x="509" y="73"/>
                    </a:cubicBezTo>
                    <a:lnTo>
                      <a:pt x="509" y="75"/>
                    </a:lnTo>
                    <a:lnTo>
                      <a:pt x="505" y="75"/>
                    </a:lnTo>
                    <a:cubicBezTo>
                      <a:pt x="489" y="75"/>
                      <a:pt x="447" y="76"/>
                      <a:pt x="447" y="108"/>
                    </a:cubicBezTo>
                    <a:moveTo>
                      <a:pt x="465" y="107"/>
                    </a:moveTo>
                    <a:cubicBezTo>
                      <a:pt x="465" y="90"/>
                      <a:pt x="490" y="89"/>
                      <a:pt x="504" y="89"/>
                    </a:cubicBezTo>
                    <a:lnTo>
                      <a:pt x="509" y="89"/>
                    </a:lnTo>
                    <a:lnTo>
                      <a:pt x="509" y="92"/>
                    </a:lnTo>
                    <a:cubicBezTo>
                      <a:pt x="509" y="106"/>
                      <a:pt x="499" y="122"/>
                      <a:pt x="483" y="122"/>
                    </a:cubicBezTo>
                    <a:cubicBezTo>
                      <a:pt x="471" y="122"/>
                      <a:pt x="465" y="115"/>
                      <a:pt x="465" y="107"/>
                    </a:cubicBezTo>
                    <a:moveTo>
                      <a:pt x="554" y="109"/>
                    </a:moveTo>
                    <a:cubicBezTo>
                      <a:pt x="554" y="133"/>
                      <a:pt x="569" y="136"/>
                      <a:pt x="580" y="136"/>
                    </a:cubicBezTo>
                    <a:cubicBezTo>
                      <a:pt x="583" y="136"/>
                      <a:pt x="586" y="135"/>
                      <a:pt x="586" y="135"/>
                    </a:cubicBezTo>
                    <a:lnTo>
                      <a:pt x="586" y="119"/>
                    </a:lnTo>
                    <a:cubicBezTo>
                      <a:pt x="586" y="119"/>
                      <a:pt x="584" y="119"/>
                      <a:pt x="583" y="119"/>
                    </a:cubicBezTo>
                    <a:cubicBezTo>
                      <a:pt x="577" y="119"/>
                      <a:pt x="572" y="117"/>
                      <a:pt x="572" y="105"/>
                    </a:cubicBezTo>
                    <a:lnTo>
                      <a:pt x="572" y="0"/>
                    </a:lnTo>
                    <a:lnTo>
                      <a:pt x="554" y="0"/>
                    </a:lnTo>
                    <a:lnTo>
                      <a:pt x="554" y="109"/>
                    </a:lnTo>
                    <a:close/>
                    <a:moveTo>
                      <a:pt x="604" y="109"/>
                    </a:moveTo>
                    <a:cubicBezTo>
                      <a:pt x="604" y="133"/>
                      <a:pt x="620" y="136"/>
                      <a:pt x="630" y="136"/>
                    </a:cubicBezTo>
                    <a:cubicBezTo>
                      <a:pt x="633" y="136"/>
                      <a:pt x="636" y="135"/>
                      <a:pt x="636" y="135"/>
                    </a:cubicBezTo>
                    <a:lnTo>
                      <a:pt x="636" y="119"/>
                    </a:lnTo>
                    <a:cubicBezTo>
                      <a:pt x="636" y="119"/>
                      <a:pt x="635" y="119"/>
                      <a:pt x="633" y="119"/>
                    </a:cubicBezTo>
                    <a:cubicBezTo>
                      <a:pt x="627" y="119"/>
                      <a:pt x="623" y="117"/>
                      <a:pt x="623" y="105"/>
                    </a:cubicBezTo>
                    <a:lnTo>
                      <a:pt x="623" y="0"/>
                    </a:lnTo>
                    <a:lnTo>
                      <a:pt x="604" y="0"/>
                    </a:lnTo>
                    <a:lnTo>
                      <a:pt x="604" y="109"/>
                    </a:lnTo>
                    <a:close/>
                    <a:moveTo>
                      <a:pt x="642" y="169"/>
                    </a:moveTo>
                    <a:cubicBezTo>
                      <a:pt x="642" y="169"/>
                      <a:pt x="650" y="175"/>
                      <a:pt x="661" y="175"/>
                    </a:cubicBezTo>
                    <a:cubicBezTo>
                      <a:pt x="675" y="175"/>
                      <a:pt x="686" y="167"/>
                      <a:pt x="692" y="152"/>
                    </a:cubicBezTo>
                    <a:lnTo>
                      <a:pt x="737" y="39"/>
                    </a:lnTo>
                    <a:lnTo>
                      <a:pt x="717" y="39"/>
                    </a:lnTo>
                    <a:lnTo>
                      <a:pt x="694" y="102"/>
                    </a:lnTo>
                    <a:cubicBezTo>
                      <a:pt x="692" y="107"/>
                      <a:pt x="691" y="113"/>
                      <a:pt x="691" y="113"/>
                    </a:cubicBezTo>
                    <a:lnTo>
                      <a:pt x="690" y="113"/>
                    </a:lnTo>
                    <a:cubicBezTo>
                      <a:pt x="690" y="113"/>
                      <a:pt x="689" y="107"/>
                      <a:pt x="687" y="102"/>
                    </a:cubicBezTo>
                    <a:lnTo>
                      <a:pt x="663" y="39"/>
                    </a:lnTo>
                    <a:lnTo>
                      <a:pt x="642" y="39"/>
                    </a:lnTo>
                    <a:lnTo>
                      <a:pt x="682" y="134"/>
                    </a:lnTo>
                    <a:lnTo>
                      <a:pt x="677" y="145"/>
                    </a:lnTo>
                    <a:cubicBezTo>
                      <a:pt x="674" y="154"/>
                      <a:pt x="668" y="159"/>
                      <a:pt x="660" y="159"/>
                    </a:cubicBezTo>
                    <a:cubicBezTo>
                      <a:pt x="654" y="159"/>
                      <a:pt x="649" y="155"/>
                      <a:pt x="649" y="155"/>
                    </a:cubicBezTo>
                    <a:lnTo>
                      <a:pt x="642" y="169"/>
                    </a:lnTo>
                    <a:close/>
                    <a:moveTo>
                      <a:pt x="802" y="135"/>
                    </a:moveTo>
                    <a:lnTo>
                      <a:pt x="820" y="135"/>
                    </a:lnTo>
                    <a:lnTo>
                      <a:pt x="820" y="90"/>
                    </a:lnTo>
                    <a:cubicBezTo>
                      <a:pt x="820" y="85"/>
                      <a:pt x="821" y="81"/>
                      <a:pt x="822" y="77"/>
                    </a:cubicBezTo>
                    <a:cubicBezTo>
                      <a:pt x="826" y="63"/>
                      <a:pt x="838" y="53"/>
                      <a:pt x="852" y="53"/>
                    </a:cubicBezTo>
                    <a:cubicBezTo>
                      <a:pt x="868" y="53"/>
                      <a:pt x="871" y="64"/>
                      <a:pt x="871" y="77"/>
                    </a:cubicBezTo>
                    <a:lnTo>
                      <a:pt x="871" y="135"/>
                    </a:lnTo>
                    <a:lnTo>
                      <a:pt x="889" y="135"/>
                    </a:lnTo>
                    <a:lnTo>
                      <a:pt x="889" y="73"/>
                    </a:lnTo>
                    <a:cubicBezTo>
                      <a:pt x="889" y="49"/>
                      <a:pt x="879" y="36"/>
                      <a:pt x="856" y="36"/>
                    </a:cubicBezTo>
                    <a:cubicBezTo>
                      <a:pt x="837" y="36"/>
                      <a:pt x="825" y="48"/>
                      <a:pt x="820" y="58"/>
                    </a:cubicBezTo>
                    <a:lnTo>
                      <a:pt x="820" y="58"/>
                    </a:lnTo>
                    <a:cubicBezTo>
                      <a:pt x="820" y="58"/>
                      <a:pt x="820" y="54"/>
                      <a:pt x="820" y="50"/>
                    </a:cubicBezTo>
                    <a:lnTo>
                      <a:pt x="820" y="0"/>
                    </a:lnTo>
                    <a:lnTo>
                      <a:pt x="802" y="0"/>
                    </a:lnTo>
                    <a:lnTo>
                      <a:pt x="802" y="135"/>
                    </a:lnTo>
                    <a:close/>
                    <a:moveTo>
                      <a:pt x="910" y="87"/>
                    </a:moveTo>
                    <a:cubicBezTo>
                      <a:pt x="910" y="115"/>
                      <a:pt x="931" y="137"/>
                      <a:pt x="961" y="137"/>
                    </a:cubicBezTo>
                    <a:cubicBezTo>
                      <a:pt x="984" y="137"/>
                      <a:pt x="999" y="124"/>
                      <a:pt x="999" y="124"/>
                    </a:cubicBezTo>
                    <a:lnTo>
                      <a:pt x="991" y="110"/>
                    </a:lnTo>
                    <a:cubicBezTo>
                      <a:pt x="991" y="110"/>
                      <a:pt x="979" y="121"/>
                      <a:pt x="962" y="121"/>
                    </a:cubicBezTo>
                    <a:cubicBezTo>
                      <a:pt x="945" y="121"/>
                      <a:pt x="930" y="111"/>
                      <a:pt x="929" y="89"/>
                    </a:cubicBezTo>
                    <a:lnTo>
                      <a:pt x="999" y="89"/>
                    </a:lnTo>
                    <a:cubicBezTo>
                      <a:pt x="999" y="89"/>
                      <a:pt x="1000" y="84"/>
                      <a:pt x="1000" y="81"/>
                    </a:cubicBezTo>
                    <a:cubicBezTo>
                      <a:pt x="1000" y="56"/>
                      <a:pt x="986" y="36"/>
                      <a:pt x="958" y="36"/>
                    </a:cubicBezTo>
                    <a:cubicBezTo>
                      <a:pt x="931" y="36"/>
                      <a:pt x="910" y="56"/>
                      <a:pt x="910" y="87"/>
                    </a:cubicBezTo>
                    <a:moveTo>
                      <a:pt x="930" y="76"/>
                    </a:moveTo>
                    <a:cubicBezTo>
                      <a:pt x="932" y="60"/>
                      <a:pt x="944" y="51"/>
                      <a:pt x="958" y="51"/>
                    </a:cubicBezTo>
                    <a:cubicBezTo>
                      <a:pt x="970" y="51"/>
                      <a:pt x="981" y="59"/>
                      <a:pt x="981" y="76"/>
                    </a:cubicBezTo>
                    <a:lnTo>
                      <a:pt x="930" y="76"/>
                    </a:lnTo>
                    <a:close/>
                    <a:moveTo>
                      <a:pt x="1015" y="108"/>
                    </a:moveTo>
                    <a:cubicBezTo>
                      <a:pt x="1015" y="127"/>
                      <a:pt x="1031" y="137"/>
                      <a:pt x="1047" y="137"/>
                    </a:cubicBezTo>
                    <a:cubicBezTo>
                      <a:pt x="1071" y="137"/>
                      <a:pt x="1078" y="118"/>
                      <a:pt x="1078" y="118"/>
                    </a:cubicBezTo>
                    <a:lnTo>
                      <a:pt x="1079" y="118"/>
                    </a:lnTo>
                    <a:cubicBezTo>
                      <a:pt x="1079" y="118"/>
                      <a:pt x="1078" y="121"/>
                      <a:pt x="1078" y="126"/>
                    </a:cubicBezTo>
                    <a:lnTo>
                      <a:pt x="1078" y="135"/>
                    </a:lnTo>
                    <a:lnTo>
                      <a:pt x="1095" y="135"/>
                    </a:lnTo>
                    <a:lnTo>
                      <a:pt x="1095" y="74"/>
                    </a:lnTo>
                    <a:cubicBezTo>
                      <a:pt x="1095" y="50"/>
                      <a:pt x="1082" y="36"/>
                      <a:pt x="1057" y="36"/>
                    </a:cubicBezTo>
                    <a:cubicBezTo>
                      <a:pt x="1035" y="36"/>
                      <a:pt x="1021" y="48"/>
                      <a:pt x="1021" y="48"/>
                    </a:cubicBezTo>
                    <a:lnTo>
                      <a:pt x="1029" y="61"/>
                    </a:lnTo>
                    <a:cubicBezTo>
                      <a:pt x="1029" y="61"/>
                      <a:pt x="1041" y="52"/>
                      <a:pt x="1056" y="52"/>
                    </a:cubicBezTo>
                    <a:cubicBezTo>
                      <a:pt x="1068" y="52"/>
                      <a:pt x="1077" y="57"/>
                      <a:pt x="1077" y="73"/>
                    </a:cubicBezTo>
                    <a:lnTo>
                      <a:pt x="1077" y="75"/>
                    </a:lnTo>
                    <a:lnTo>
                      <a:pt x="1073" y="75"/>
                    </a:lnTo>
                    <a:cubicBezTo>
                      <a:pt x="1057" y="75"/>
                      <a:pt x="1015" y="76"/>
                      <a:pt x="1015" y="108"/>
                    </a:cubicBezTo>
                    <a:moveTo>
                      <a:pt x="1033" y="107"/>
                    </a:moveTo>
                    <a:cubicBezTo>
                      <a:pt x="1033" y="90"/>
                      <a:pt x="1059" y="89"/>
                      <a:pt x="1072" y="89"/>
                    </a:cubicBezTo>
                    <a:lnTo>
                      <a:pt x="1077" y="89"/>
                    </a:lnTo>
                    <a:lnTo>
                      <a:pt x="1077" y="92"/>
                    </a:lnTo>
                    <a:cubicBezTo>
                      <a:pt x="1077" y="106"/>
                      <a:pt x="1067" y="122"/>
                      <a:pt x="1051" y="122"/>
                    </a:cubicBezTo>
                    <a:cubicBezTo>
                      <a:pt x="1039" y="122"/>
                      <a:pt x="1033" y="115"/>
                      <a:pt x="1033" y="107"/>
                    </a:cubicBezTo>
                    <a:moveTo>
                      <a:pt x="1122" y="109"/>
                    </a:moveTo>
                    <a:cubicBezTo>
                      <a:pt x="1122" y="133"/>
                      <a:pt x="1137" y="136"/>
                      <a:pt x="1148" y="136"/>
                    </a:cubicBezTo>
                    <a:cubicBezTo>
                      <a:pt x="1151" y="136"/>
                      <a:pt x="1154" y="135"/>
                      <a:pt x="1154" y="135"/>
                    </a:cubicBezTo>
                    <a:lnTo>
                      <a:pt x="1154" y="119"/>
                    </a:lnTo>
                    <a:cubicBezTo>
                      <a:pt x="1154" y="119"/>
                      <a:pt x="1152" y="119"/>
                      <a:pt x="1151" y="119"/>
                    </a:cubicBezTo>
                    <a:cubicBezTo>
                      <a:pt x="1145" y="119"/>
                      <a:pt x="1140" y="117"/>
                      <a:pt x="1140" y="105"/>
                    </a:cubicBezTo>
                    <a:lnTo>
                      <a:pt x="1140" y="0"/>
                    </a:lnTo>
                    <a:lnTo>
                      <a:pt x="1122" y="0"/>
                    </a:lnTo>
                    <a:lnTo>
                      <a:pt x="1122" y="109"/>
                    </a:lnTo>
                    <a:close/>
                    <a:moveTo>
                      <a:pt x="1178" y="100"/>
                    </a:moveTo>
                    <a:cubicBezTo>
                      <a:pt x="1178" y="132"/>
                      <a:pt x="1202" y="136"/>
                      <a:pt x="1214" y="136"/>
                    </a:cubicBezTo>
                    <a:cubicBezTo>
                      <a:pt x="1218" y="136"/>
                      <a:pt x="1221" y="135"/>
                      <a:pt x="1221" y="135"/>
                    </a:cubicBezTo>
                    <a:lnTo>
                      <a:pt x="1221" y="119"/>
                    </a:lnTo>
                    <a:cubicBezTo>
                      <a:pt x="1221" y="119"/>
                      <a:pt x="1219" y="119"/>
                      <a:pt x="1217" y="119"/>
                    </a:cubicBezTo>
                    <a:cubicBezTo>
                      <a:pt x="1210" y="119"/>
                      <a:pt x="1196" y="117"/>
                      <a:pt x="1196" y="98"/>
                    </a:cubicBezTo>
                    <a:lnTo>
                      <a:pt x="1196" y="55"/>
                    </a:lnTo>
                    <a:lnTo>
                      <a:pt x="1219" y="55"/>
                    </a:lnTo>
                    <a:lnTo>
                      <a:pt x="1219" y="40"/>
                    </a:lnTo>
                    <a:lnTo>
                      <a:pt x="1196" y="40"/>
                    </a:lnTo>
                    <a:lnTo>
                      <a:pt x="1196" y="12"/>
                    </a:lnTo>
                    <a:lnTo>
                      <a:pt x="1178" y="12"/>
                    </a:lnTo>
                    <a:lnTo>
                      <a:pt x="1178" y="40"/>
                    </a:lnTo>
                    <a:lnTo>
                      <a:pt x="1165" y="40"/>
                    </a:lnTo>
                    <a:lnTo>
                      <a:pt x="1165" y="55"/>
                    </a:lnTo>
                    <a:lnTo>
                      <a:pt x="1178" y="55"/>
                    </a:lnTo>
                    <a:lnTo>
                      <a:pt x="1178" y="100"/>
                    </a:lnTo>
                    <a:close/>
                    <a:moveTo>
                      <a:pt x="1242" y="135"/>
                    </a:moveTo>
                    <a:lnTo>
                      <a:pt x="1260" y="135"/>
                    </a:lnTo>
                    <a:lnTo>
                      <a:pt x="1260" y="90"/>
                    </a:lnTo>
                    <a:cubicBezTo>
                      <a:pt x="1260" y="85"/>
                      <a:pt x="1261" y="81"/>
                      <a:pt x="1262" y="77"/>
                    </a:cubicBezTo>
                    <a:cubicBezTo>
                      <a:pt x="1266" y="63"/>
                      <a:pt x="1278" y="53"/>
                      <a:pt x="1292" y="53"/>
                    </a:cubicBezTo>
                    <a:cubicBezTo>
                      <a:pt x="1308" y="53"/>
                      <a:pt x="1310" y="64"/>
                      <a:pt x="1310" y="77"/>
                    </a:cubicBezTo>
                    <a:lnTo>
                      <a:pt x="1310" y="135"/>
                    </a:lnTo>
                    <a:lnTo>
                      <a:pt x="1329" y="135"/>
                    </a:lnTo>
                    <a:lnTo>
                      <a:pt x="1329" y="73"/>
                    </a:lnTo>
                    <a:cubicBezTo>
                      <a:pt x="1329" y="49"/>
                      <a:pt x="1318" y="36"/>
                      <a:pt x="1296" y="36"/>
                    </a:cubicBezTo>
                    <a:cubicBezTo>
                      <a:pt x="1277" y="36"/>
                      <a:pt x="1264" y="48"/>
                      <a:pt x="1260" y="58"/>
                    </a:cubicBezTo>
                    <a:lnTo>
                      <a:pt x="1260" y="58"/>
                    </a:lnTo>
                    <a:cubicBezTo>
                      <a:pt x="1260" y="58"/>
                      <a:pt x="1260" y="54"/>
                      <a:pt x="1260" y="50"/>
                    </a:cubicBezTo>
                    <a:lnTo>
                      <a:pt x="1260" y="0"/>
                    </a:lnTo>
                    <a:lnTo>
                      <a:pt x="1242" y="0"/>
                    </a:lnTo>
                    <a:lnTo>
                      <a:pt x="1242" y="135"/>
                    </a:lnTo>
                    <a:close/>
                    <a:moveTo>
                      <a:pt x="1343" y="169"/>
                    </a:moveTo>
                    <a:cubicBezTo>
                      <a:pt x="1343" y="169"/>
                      <a:pt x="1351" y="175"/>
                      <a:pt x="1362" y="175"/>
                    </a:cubicBezTo>
                    <a:cubicBezTo>
                      <a:pt x="1375" y="175"/>
                      <a:pt x="1387" y="167"/>
                      <a:pt x="1393" y="152"/>
                    </a:cubicBezTo>
                    <a:lnTo>
                      <a:pt x="1438" y="39"/>
                    </a:lnTo>
                    <a:lnTo>
                      <a:pt x="1418" y="39"/>
                    </a:lnTo>
                    <a:lnTo>
                      <a:pt x="1395" y="102"/>
                    </a:lnTo>
                    <a:cubicBezTo>
                      <a:pt x="1393" y="107"/>
                      <a:pt x="1391" y="113"/>
                      <a:pt x="1391" y="113"/>
                    </a:cubicBezTo>
                    <a:lnTo>
                      <a:pt x="1391" y="113"/>
                    </a:lnTo>
                    <a:cubicBezTo>
                      <a:pt x="1391" y="113"/>
                      <a:pt x="1389" y="107"/>
                      <a:pt x="1387" y="102"/>
                    </a:cubicBezTo>
                    <a:lnTo>
                      <a:pt x="1363" y="39"/>
                    </a:lnTo>
                    <a:lnTo>
                      <a:pt x="1342" y="39"/>
                    </a:lnTo>
                    <a:lnTo>
                      <a:pt x="1383" y="134"/>
                    </a:lnTo>
                    <a:lnTo>
                      <a:pt x="1378" y="145"/>
                    </a:lnTo>
                    <a:cubicBezTo>
                      <a:pt x="1374" y="154"/>
                      <a:pt x="1368" y="159"/>
                      <a:pt x="1361" y="159"/>
                    </a:cubicBezTo>
                    <a:cubicBezTo>
                      <a:pt x="1355" y="159"/>
                      <a:pt x="1350" y="155"/>
                      <a:pt x="1350" y="155"/>
                    </a:cubicBezTo>
                    <a:lnTo>
                      <a:pt x="1343" y="169"/>
                    </a:lnTo>
                    <a:close/>
                    <a:moveTo>
                      <a:pt x="1503" y="173"/>
                    </a:moveTo>
                    <a:lnTo>
                      <a:pt x="1521" y="173"/>
                    </a:lnTo>
                    <a:lnTo>
                      <a:pt x="1521" y="130"/>
                    </a:lnTo>
                    <a:cubicBezTo>
                      <a:pt x="1521" y="125"/>
                      <a:pt x="1521" y="121"/>
                      <a:pt x="1521" y="121"/>
                    </a:cubicBezTo>
                    <a:lnTo>
                      <a:pt x="1521" y="121"/>
                    </a:lnTo>
                    <a:cubicBezTo>
                      <a:pt x="1521" y="121"/>
                      <a:pt x="1529" y="137"/>
                      <a:pt x="1551" y="137"/>
                    </a:cubicBezTo>
                    <a:cubicBezTo>
                      <a:pt x="1576" y="137"/>
                      <a:pt x="1594" y="117"/>
                      <a:pt x="1594" y="87"/>
                    </a:cubicBezTo>
                    <a:cubicBezTo>
                      <a:pt x="1594" y="57"/>
                      <a:pt x="1578" y="36"/>
                      <a:pt x="1552" y="36"/>
                    </a:cubicBezTo>
                    <a:cubicBezTo>
                      <a:pt x="1528" y="36"/>
                      <a:pt x="1520" y="54"/>
                      <a:pt x="1520" y="54"/>
                    </a:cubicBezTo>
                    <a:lnTo>
                      <a:pt x="1519" y="54"/>
                    </a:lnTo>
                    <a:cubicBezTo>
                      <a:pt x="1519" y="54"/>
                      <a:pt x="1520" y="51"/>
                      <a:pt x="1520" y="47"/>
                    </a:cubicBezTo>
                    <a:lnTo>
                      <a:pt x="1520" y="39"/>
                    </a:lnTo>
                    <a:lnTo>
                      <a:pt x="1503" y="39"/>
                    </a:lnTo>
                    <a:lnTo>
                      <a:pt x="1503" y="173"/>
                    </a:lnTo>
                    <a:close/>
                    <a:moveTo>
                      <a:pt x="1521" y="87"/>
                    </a:moveTo>
                    <a:cubicBezTo>
                      <a:pt x="1521" y="63"/>
                      <a:pt x="1534" y="52"/>
                      <a:pt x="1548" y="52"/>
                    </a:cubicBezTo>
                    <a:cubicBezTo>
                      <a:pt x="1564" y="52"/>
                      <a:pt x="1576" y="66"/>
                      <a:pt x="1576" y="87"/>
                    </a:cubicBezTo>
                    <a:cubicBezTo>
                      <a:pt x="1576" y="109"/>
                      <a:pt x="1563" y="121"/>
                      <a:pt x="1548" y="121"/>
                    </a:cubicBezTo>
                    <a:cubicBezTo>
                      <a:pt x="1530" y="121"/>
                      <a:pt x="1521" y="104"/>
                      <a:pt x="1521" y="87"/>
                    </a:cubicBezTo>
                    <a:moveTo>
                      <a:pt x="1610" y="87"/>
                    </a:moveTo>
                    <a:cubicBezTo>
                      <a:pt x="1610" y="115"/>
                      <a:pt x="1631" y="137"/>
                      <a:pt x="1661" y="137"/>
                    </a:cubicBezTo>
                    <a:cubicBezTo>
                      <a:pt x="1684" y="137"/>
                      <a:pt x="1699" y="124"/>
                      <a:pt x="1699" y="124"/>
                    </a:cubicBezTo>
                    <a:lnTo>
                      <a:pt x="1691" y="110"/>
                    </a:lnTo>
                    <a:cubicBezTo>
                      <a:pt x="1691" y="110"/>
                      <a:pt x="1679" y="121"/>
                      <a:pt x="1662" y="121"/>
                    </a:cubicBezTo>
                    <a:cubicBezTo>
                      <a:pt x="1645" y="121"/>
                      <a:pt x="1630" y="111"/>
                      <a:pt x="1629" y="89"/>
                    </a:cubicBezTo>
                    <a:lnTo>
                      <a:pt x="1700" y="89"/>
                    </a:lnTo>
                    <a:cubicBezTo>
                      <a:pt x="1700" y="89"/>
                      <a:pt x="1700" y="84"/>
                      <a:pt x="1700" y="81"/>
                    </a:cubicBezTo>
                    <a:cubicBezTo>
                      <a:pt x="1700" y="56"/>
                      <a:pt x="1686" y="36"/>
                      <a:pt x="1658" y="36"/>
                    </a:cubicBezTo>
                    <a:cubicBezTo>
                      <a:pt x="1631" y="36"/>
                      <a:pt x="1610" y="56"/>
                      <a:pt x="1610" y="87"/>
                    </a:cubicBezTo>
                    <a:moveTo>
                      <a:pt x="1630" y="76"/>
                    </a:moveTo>
                    <a:cubicBezTo>
                      <a:pt x="1632" y="60"/>
                      <a:pt x="1644" y="51"/>
                      <a:pt x="1658" y="51"/>
                    </a:cubicBezTo>
                    <a:cubicBezTo>
                      <a:pt x="1670" y="51"/>
                      <a:pt x="1681" y="59"/>
                      <a:pt x="1681" y="76"/>
                    </a:cubicBezTo>
                    <a:lnTo>
                      <a:pt x="1630" y="76"/>
                    </a:lnTo>
                    <a:close/>
                    <a:moveTo>
                      <a:pt x="1716" y="87"/>
                    </a:moveTo>
                    <a:cubicBezTo>
                      <a:pt x="1716" y="116"/>
                      <a:pt x="1739" y="137"/>
                      <a:pt x="1767" y="137"/>
                    </a:cubicBezTo>
                    <a:cubicBezTo>
                      <a:pt x="1796" y="137"/>
                      <a:pt x="1819" y="116"/>
                      <a:pt x="1819" y="87"/>
                    </a:cubicBezTo>
                    <a:cubicBezTo>
                      <a:pt x="1819" y="57"/>
                      <a:pt x="1796" y="36"/>
                      <a:pt x="1767" y="36"/>
                    </a:cubicBezTo>
                    <a:cubicBezTo>
                      <a:pt x="1739" y="36"/>
                      <a:pt x="1716" y="57"/>
                      <a:pt x="1716" y="87"/>
                    </a:cubicBezTo>
                    <a:moveTo>
                      <a:pt x="1734" y="87"/>
                    </a:moveTo>
                    <a:cubicBezTo>
                      <a:pt x="1734" y="67"/>
                      <a:pt x="1749" y="52"/>
                      <a:pt x="1767" y="52"/>
                    </a:cubicBezTo>
                    <a:cubicBezTo>
                      <a:pt x="1786" y="52"/>
                      <a:pt x="1801" y="67"/>
                      <a:pt x="1801" y="87"/>
                    </a:cubicBezTo>
                    <a:cubicBezTo>
                      <a:pt x="1801" y="107"/>
                      <a:pt x="1786" y="121"/>
                      <a:pt x="1767" y="121"/>
                    </a:cubicBezTo>
                    <a:cubicBezTo>
                      <a:pt x="1749" y="121"/>
                      <a:pt x="1734" y="107"/>
                      <a:pt x="1734" y="87"/>
                    </a:cubicBezTo>
                    <a:moveTo>
                      <a:pt x="1841" y="173"/>
                    </a:moveTo>
                    <a:lnTo>
                      <a:pt x="1860" y="173"/>
                    </a:lnTo>
                    <a:lnTo>
                      <a:pt x="1860" y="130"/>
                    </a:lnTo>
                    <a:cubicBezTo>
                      <a:pt x="1860" y="125"/>
                      <a:pt x="1859" y="121"/>
                      <a:pt x="1859" y="121"/>
                    </a:cubicBezTo>
                    <a:lnTo>
                      <a:pt x="1860" y="121"/>
                    </a:lnTo>
                    <a:cubicBezTo>
                      <a:pt x="1860" y="121"/>
                      <a:pt x="1868" y="137"/>
                      <a:pt x="1889" y="137"/>
                    </a:cubicBezTo>
                    <a:cubicBezTo>
                      <a:pt x="1915" y="137"/>
                      <a:pt x="1933" y="117"/>
                      <a:pt x="1933" y="87"/>
                    </a:cubicBezTo>
                    <a:cubicBezTo>
                      <a:pt x="1933" y="57"/>
                      <a:pt x="1917" y="36"/>
                      <a:pt x="1891" y="36"/>
                    </a:cubicBezTo>
                    <a:cubicBezTo>
                      <a:pt x="1867" y="36"/>
                      <a:pt x="1858" y="54"/>
                      <a:pt x="1858" y="54"/>
                    </a:cubicBezTo>
                    <a:lnTo>
                      <a:pt x="1858" y="54"/>
                    </a:lnTo>
                    <a:cubicBezTo>
                      <a:pt x="1858" y="54"/>
                      <a:pt x="1858" y="51"/>
                      <a:pt x="1858" y="47"/>
                    </a:cubicBezTo>
                    <a:lnTo>
                      <a:pt x="1858" y="39"/>
                    </a:lnTo>
                    <a:lnTo>
                      <a:pt x="1841" y="39"/>
                    </a:lnTo>
                    <a:lnTo>
                      <a:pt x="1841" y="173"/>
                    </a:lnTo>
                    <a:close/>
                    <a:moveTo>
                      <a:pt x="1859" y="87"/>
                    </a:moveTo>
                    <a:cubicBezTo>
                      <a:pt x="1859" y="63"/>
                      <a:pt x="1873" y="52"/>
                      <a:pt x="1887" y="52"/>
                    </a:cubicBezTo>
                    <a:cubicBezTo>
                      <a:pt x="1903" y="52"/>
                      <a:pt x="1914" y="66"/>
                      <a:pt x="1914" y="87"/>
                    </a:cubicBezTo>
                    <a:cubicBezTo>
                      <a:pt x="1914" y="109"/>
                      <a:pt x="1902" y="121"/>
                      <a:pt x="1887" y="121"/>
                    </a:cubicBezTo>
                    <a:cubicBezTo>
                      <a:pt x="1869" y="121"/>
                      <a:pt x="1859" y="104"/>
                      <a:pt x="1859" y="87"/>
                    </a:cubicBezTo>
                    <a:moveTo>
                      <a:pt x="1954" y="109"/>
                    </a:moveTo>
                    <a:cubicBezTo>
                      <a:pt x="1954" y="133"/>
                      <a:pt x="1970" y="136"/>
                      <a:pt x="1980" y="136"/>
                    </a:cubicBezTo>
                    <a:cubicBezTo>
                      <a:pt x="1984" y="136"/>
                      <a:pt x="1986" y="135"/>
                      <a:pt x="1986" y="135"/>
                    </a:cubicBezTo>
                    <a:lnTo>
                      <a:pt x="1986" y="119"/>
                    </a:lnTo>
                    <a:cubicBezTo>
                      <a:pt x="1986" y="119"/>
                      <a:pt x="1985" y="119"/>
                      <a:pt x="1983" y="119"/>
                    </a:cubicBezTo>
                    <a:cubicBezTo>
                      <a:pt x="1978" y="119"/>
                      <a:pt x="1973" y="117"/>
                      <a:pt x="1973" y="105"/>
                    </a:cubicBezTo>
                    <a:lnTo>
                      <a:pt x="1973" y="0"/>
                    </a:lnTo>
                    <a:lnTo>
                      <a:pt x="1954" y="0"/>
                    </a:lnTo>
                    <a:lnTo>
                      <a:pt x="1954" y="109"/>
                    </a:lnTo>
                    <a:close/>
                    <a:moveTo>
                      <a:pt x="1999" y="87"/>
                    </a:moveTo>
                    <a:cubicBezTo>
                      <a:pt x="1999" y="115"/>
                      <a:pt x="2020" y="137"/>
                      <a:pt x="2050" y="137"/>
                    </a:cubicBezTo>
                    <a:cubicBezTo>
                      <a:pt x="2074" y="137"/>
                      <a:pt x="2088" y="124"/>
                      <a:pt x="2088" y="124"/>
                    </a:cubicBezTo>
                    <a:lnTo>
                      <a:pt x="2080" y="110"/>
                    </a:lnTo>
                    <a:cubicBezTo>
                      <a:pt x="2080" y="110"/>
                      <a:pt x="2068" y="121"/>
                      <a:pt x="2052" y="121"/>
                    </a:cubicBezTo>
                    <a:cubicBezTo>
                      <a:pt x="2034" y="121"/>
                      <a:pt x="2019" y="111"/>
                      <a:pt x="2018" y="89"/>
                    </a:cubicBezTo>
                    <a:lnTo>
                      <a:pt x="2089" y="89"/>
                    </a:lnTo>
                    <a:cubicBezTo>
                      <a:pt x="2089" y="89"/>
                      <a:pt x="2089" y="84"/>
                      <a:pt x="2089" y="81"/>
                    </a:cubicBezTo>
                    <a:cubicBezTo>
                      <a:pt x="2089" y="56"/>
                      <a:pt x="2075" y="36"/>
                      <a:pt x="2048" y="36"/>
                    </a:cubicBezTo>
                    <a:cubicBezTo>
                      <a:pt x="2020" y="36"/>
                      <a:pt x="1999" y="56"/>
                      <a:pt x="1999" y="87"/>
                    </a:cubicBezTo>
                    <a:moveTo>
                      <a:pt x="2019" y="76"/>
                    </a:moveTo>
                    <a:cubicBezTo>
                      <a:pt x="2022" y="60"/>
                      <a:pt x="2033" y="51"/>
                      <a:pt x="2047" y="51"/>
                    </a:cubicBezTo>
                    <a:cubicBezTo>
                      <a:pt x="2060" y="51"/>
                      <a:pt x="2070" y="59"/>
                      <a:pt x="2070" y="76"/>
                    </a:cubicBezTo>
                    <a:lnTo>
                      <a:pt x="2019" y="76"/>
                    </a:lnTo>
                    <a:close/>
                    <a:moveTo>
                      <a:pt x="2102" y="154"/>
                    </a:moveTo>
                    <a:lnTo>
                      <a:pt x="2117" y="154"/>
                    </a:lnTo>
                    <a:lnTo>
                      <a:pt x="2133" y="115"/>
                    </a:lnTo>
                    <a:lnTo>
                      <a:pt x="2114" y="115"/>
                    </a:lnTo>
                    <a:lnTo>
                      <a:pt x="2102" y="1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>
            <a:xfrm>
              <a:off x="5045075" y="5969000"/>
              <a:ext cx="3476625" cy="655638"/>
              <a:chOff x="5045075" y="5969000"/>
              <a:chExt cx="3476625" cy="655638"/>
            </a:xfrm>
            <a:solidFill>
              <a:srgbClr val="005A7C"/>
            </a:solidFill>
          </p:grpSpPr>
          <p:sp>
            <p:nvSpPr>
              <p:cNvPr id="12" name="Oval 40"/>
              <p:cNvSpPr>
                <a:spLocks noChangeArrowheads="1"/>
              </p:cNvSpPr>
              <p:nvPr userDrawn="1"/>
            </p:nvSpPr>
            <p:spPr bwMode="auto">
              <a:xfrm>
                <a:off x="8121650" y="6249988"/>
                <a:ext cx="127000" cy="127000"/>
              </a:xfrm>
              <a:prstGeom prst="ellipse">
                <a:avLst/>
              </a:prstGeom>
              <a:solidFill>
                <a:srgbClr val="F9C606"/>
              </a:solidFill>
              <a:ln w="0">
                <a:solidFill>
                  <a:srgbClr val="F9C60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1"/>
              <p:cNvSpPr>
                <a:spLocks noEditPoints="1"/>
              </p:cNvSpPr>
              <p:nvPr userDrawn="1"/>
            </p:nvSpPr>
            <p:spPr bwMode="auto">
              <a:xfrm>
                <a:off x="5045075" y="6172200"/>
                <a:ext cx="2181225" cy="274638"/>
              </a:xfrm>
              <a:custGeom>
                <a:avLst/>
                <a:gdLst>
                  <a:gd name="T0" fmla="*/ 117 w 2747"/>
                  <a:gd name="T1" fmla="*/ 105 h 346"/>
                  <a:gd name="T2" fmla="*/ 190 w 2747"/>
                  <a:gd name="T3" fmla="*/ 154 h 346"/>
                  <a:gd name="T4" fmla="*/ 337 w 2747"/>
                  <a:gd name="T5" fmla="*/ 267 h 346"/>
                  <a:gd name="T6" fmla="*/ 251 w 2747"/>
                  <a:gd name="T7" fmla="*/ 71 h 346"/>
                  <a:gd name="T8" fmla="*/ 59 w 2747"/>
                  <a:gd name="T9" fmla="*/ 115 h 346"/>
                  <a:gd name="T10" fmla="*/ 0 w 2747"/>
                  <a:gd name="T11" fmla="*/ 107 h 346"/>
                  <a:gd name="T12" fmla="*/ 412 w 2747"/>
                  <a:gd name="T13" fmla="*/ 267 h 346"/>
                  <a:gd name="T14" fmla="*/ 512 w 2747"/>
                  <a:gd name="T15" fmla="*/ 243 h 346"/>
                  <a:gd name="T16" fmla="*/ 548 w 2747"/>
                  <a:gd name="T17" fmla="*/ 227 h 346"/>
                  <a:gd name="T18" fmla="*/ 412 w 2747"/>
                  <a:gd name="T19" fmla="*/ 98 h 346"/>
                  <a:gd name="T20" fmla="*/ 367 w 2747"/>
                  <a:gd name="T21" fmla="*/ 32 h 346"/>
                  <a:gd name="T22" fmla="*/ 719 w 2747"/>
                  <a:gd name="T23" fmla="*/ 234 h 346"/>
                  <a:gd name="T24" fmla="*/ 778 w 2747"/>
                  <a:gd name="T25" fmla="*/ 236 h 346"/>
                  <a:gd name="T26" fmla="*/ 609 w 2747"/>
                  <a:gd name="T27" fmla="*/ 107 h 346"/>
                  <a:gd name="T28" fmla="*/ 717 w 2747"/>
                  <a:gd name="T29" fmla="*/ 146 h 346"/>
                  <a:gd name="T30" fmla="*/ 708 w 2747"/>
                  <a:gd name="T31" fmla="*/ 175 h 346"/>
                  <a:gd name="T32" fmla="*/ 816 w 2747"/>
                  <a:gd name="T33" fmla="*/ 198 h 346"/>
                  <a:gd name="T34" fmla="*/ 952 w 2747"/>
                  <a:gd name="T35" fmla="*/ 246 h 346"/>
                  <a:gd name="T36" fmla="*/ 987 w 2747"/>
                  <a:gd name="T37" fmla="*/ 227 h 346"/>
                  <a:gd name="T38" fmla="*/ 853 w 2747"/>
                  <a:gd name="T39" fmla="*/ 190 h 346"/>
                  <a:gd name="T40" fmla="*/ 808 w 2747"/>
                  <a:gd name="T41" fmla="*/ 107 h 346"/>
                  <a:gd name="T42" fmla="*/ 1176 w 2747"/>
                  <a:gd name="T43" fmla="*/ 216 h 346"/>
                  <a:gd name="T44" fmla="*/ 1169 w 2747"/>
                  <a:gd name="T45" fmla="*/ 126 h 346"/>
                  <a:gd name="T46" fmla="*/ 1106 w 2747"/>
                  <a:gd name="T47" fmla="*/ 242 h 346"/>
                  <a:gd name="T48" fmla="*/ 1310 w 2747"/>
                  <a:gd name="T49" fmla="*/ 268 h 346"/>
                  <a:gd name="T50" fmla="*/ 1307 w 2747"/>
                  <a:gd name="T51" fmla="*/ 105 h 346"/>
                  <a:gd name="T52" fmla="*/ 1225 w 2747"/>
                  <a:gd name="T53" fmla="*/ 76 h 346"/>
                  <a:gd name="T54" fmla="*/ 1356 w 2747"/>
                  <a:gd name="T55" fmla="*/ 267 h 346"/>
                  <a:gd name="T56" fmla="*/ 1461 w 2747"/>
                  <a:gd name="T57" fmla="*/ 111 h 346"/>
                  <a:gd name="T58" fmla="*/ 1391 w 2747"/>
                  <a:gd name="T59" fmla="*/ 110 h 346"/>
                  <a:gd name="T60" fmla="*/ 1347 w 2747"/>
                  <a:gd name="T61" fmla="*/ 107 h 346"/>
                  <a:gd name="T62" fmla="*/ 1598 w 2747"/>
                  <a:gd name="T63" fmla="*/ 234 h 346"/>
                  <a:gd name="T64" fmla="*/ 1656 w 2747"/>
                  <a:gd name="T65" fmla="*/ 236 h 346"/>
                  <a:gd name="T66" fmla="*/ 1487 w 2747"/>
                  <a:gd name="T67" fmla="*/ 107 h 346"/>
                  <a:gd name="T68" fmla="*/ 1595 w 2747"/>
                  <a:gd name="T69" fmla="*/ 146 h 346"/>
                  <a:gd name="T70" fmla="*/ 1586 w 2747"/>
                  <a:gd name="T71" fmla="*/ 175 h 346"/>
                  <a:gd name="T72" fmla="*/ 1695 w 2747"/>
                  <a:gd name="T73" fmla="*/ 243 h 346"/>
                  <a:gd name="T74" fmla="*/ 1731 w 2747"/>
                  <a:gd name="T75" fmla="*/ 227 h 346"/>
                  <a:gd name="T76" fmla="*/ 1686 w 2747"/>
                  <a:gd name="T77" fmla="*/ 32 h 346"/>
                  <a:gd name="T78" fmla="*/ 1832 w 2747"/>
                  <a:gd name="T79" fmla="*/ 0 h 346"/>
                  <a:gd name="T80" fmla="*/ 1858 w 2747"/>
                  <a:gd name="T81" fmla="*/ 267 h 346"/>
                  <a:gd name="T82" fmla="*/ 1811 w 2747"/>
                  <a:gd name="T83" fmla="*/ 76 h 346"/>
                  <a:gd name="T84" fmla="*/ 1798 w 2747"/>
                  <a:gd name="T85" fmla="*/ 243 h 346"/>
                  <a:gd name="T86" fmla="*/ 2008 w 2747"/>
                  <a:gd name="T87" fmla="*/ 245 h 346"/>
                  <a:gd name="T88" fmla="*/ 2042 w 2747"/>
                  <a:gd name="T89" fmla="*/ 227 h 346"/>
                  <a:gd name="T90" fmla="*/ 1932 w 2747"/>
                  <a:gd name="T91" fmla="*/ 126 h 346"/>
                  <a:gd name="T92" fmla="*/ 1997 w 2747"/>
                  <a:gd name="T93" fmla="*/ 148 h 346"/>
                  <a:gd name="T94" fmla="*/ 2006 w 2747"/>
                  <a:gd name="T95" fmla="*/ 181 h 346"/>
                  <a:gd name="T96" fmla="*/ 2137 w 2747"/>
                  <a:gd name="T97" fmla="*/ 228 h 346"/>
                  <a:gd name="T98" fmla="*/ 2379 w 2747"/>
                  <a:gd name="T99" fmla="*/ 171 h 346"/>
                  <a:gd name="T100" fmla="*/ 2341 w 2747"/>
                  <a:gd name="T101" fmla="*/ 171 h 346"/>
                  <a:gd name="T102" fmla="*/ 2461 w 2747"/>
                  <a:gd name="T103" fmla="*/ 189 h 346"/>
                  <a:gd name="T104" fmla="*/ 2520 w 2747"/>
                  <a:gd name="T105" fmla="*/ 74 h 346"/>
                  <a:gd name="T106" fmla="*/ 2435 w 2747"/>
                  <a:gd name="T107" fmla="*/ 76 h 346"/>
                  <a:gd name="T108" fmla="*/ 2424 w 2747"/>
                  <a:gd name="T109" fmla="*/ 267 h 346"/>
                  <a:gd name="T110" fmla="*/ 2687 w 2747"/>
                  <a:gd name="T111" fmla="*/ 248 h 346"/>
                  <a:gd name="T112" fmla="*/ 2627 w 2747"/>
                  <a:gd name="T113" fmla="*/ 346 h 346"/>
                  <a:gd name="T114" fmla="*/ 2747 w 2747"/>
                  <a:gd name="T115" fmla="*/ 76 h 346"/>
                  <a:gd name="T116" fmla="*/ 2628 w 2747"/>
                  <a:gd name="T117" fmla="*/ 71 h 346"/>
                  <a:gd name="T118" fmla="*/ 2688 w 2747"/>
                  <a:gd name="T119" fmla="*/ 167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7" h="346">
                    <a:moveTo>
                      <a:pt x="23" y="267"/>
                    </a:moveTo>
                    <a:lnTo>
                      <a:pt x="60" y="267"/>
                    </a:lnTo>
                    <a:lnTo>
                      <a:pt x="60" y="180"/>
                    </a:lnTo>
                    <a:cubicBezTo>
                      <a:pt x="60" y="171"/>
                      <a:pt x="61" y="163"/>
                      <a:pt x="63" y="155"/>
                    </a:cubicBezTo>
                    <a:cubicBezTo>
                      <a:pt x="70" y="128"/>
                      <a:pt x="89" y="105"/>
                      <a:pt x="117" y="105"/>
                    </a:cubicBezTo>
                    <a:cubicBezTo>
                      <a:pt x="146" y="105"/>
                      <a:pt x="150" y="128"/>
                      <a:pt x="150" y="152"/>
                    </a:cubicBezTo>
                    <a:lnTo>
                      <a:pt x="150" y="267"/>
                    </a:lnTo>
                    <a:lnTo>
                      <a:pt x="187" y="267"/>
                    </a:lnTo>
                    <a:lnTo>
                      <a:pt x="187" y="180"/>
                    </a:lnTo>
                    <a:cubicBezTo>
                      <a:pt x="187" y="170"/>
                      <a:pt x="188" y="162"/>
                      <a:pt x="190" y="154"/>
                    </a:cubicBezTo>
                    <a:cubicBezTo>
                      <a:pt x="197" y="128"/>
                      <a:pt x="217" y="105"/>
                      <a:pt x="243" y="105"/>
                    </a:cubicBezTo>
                    <a:cubicBezTo>
                      <a:pt x="272" y="105"/>
                      <a:pt x="277" y="126"/>
                      <a:pt x="277" y="152"/>
                    </a:cubicBezTo>
                    <a:lnTo>
                      <a:pt x="277" y="243"/>
                    </a:lnTo>
                    <a:cubicBezTo>
                      <a:pt x="277" y="260"/>
                      <a:pt x="284" y="267"/>
                      <a:pt x="301" y="267"/>
                    </a:cubicBezTo>
                    <a:lnTo>
                      <a:pt x="337" y="267"/>
                    </a:lnTo>
                    <a:lnTo>
                      <a:pt x="337" y="236"/>
                    </a:lnTo>
                    <a:lnTo>
                      <a:pt x="322" y="236"/>
                    </a:lnTo>
                    <a:cubicBezTo>
                      <a:pt x="317" y="236"/>
                      <a:pt x="314" y="233"/>
                      <a:pt x="314" y="227"/>
                    </a:cubicBezTo>
                    <a:lnTo>
                      <a:pt x="314" y="145"/>
                    </a:lnTo>
                    <a:cubicBezTo>
                      <a:pt x="314" y="96"/>
                      <a:pt x="294" y="71"/>
                      <a:pt x="251" y="71"/>
                    </a:cubicBezTo>
                    <a:cubicBezTo>
                      <a:pt x="220" y="71"/>
                      <a:pt x="193" y="92"/>
                      <a:pt x="183" y="115"/>
                    </a:cubicBezTo>
                    <a:lnTo>
                      <a:pt x="182" y="115"/>
                    </a:lnTo>
                    <a:cubicBezTo>
                      <a:pt x="176" y="86"/>
                      <a:pt x="157" y="71"/>
                      <a:pt x="125" y="71"/>
                    </a:cubicBezTo>
                    <a:cubicBezTo>
                      <a:pt x="95" y="71"/>
                      <a:pt x="68" y="93"/>
                      <a:pt x="59" y="115"/>
                    </a:cubicBezTo>
                    <a:lnTo>
                      <a:pt x="59" y="115"/>
                    </a:lnTo>
                    <a:cubicBezTo>
                      <a:pt x="59" y="115"/>
                      <a:pt x="59" y="110"/>
                      <a:pt x="59" y="104"/>
                    </a:cubicBezTo>
                    <a:lnTo>
                      <a:pt x="59" y="97"/>
                    </a:lnTo>
                    <a:cubicBezTo>
                      <a:pt x="59" y="83"/>
                      <a:pt x="51" y="76"/>
                      <a:pt x="35" y="76"/>
                    </a:cubicBezTo>
                    <a:lnTo>
                      <a:pt x="0" y="76"/>
                    </a:lnTo>
                    <a:lnTo>
                      <a:pt x="0" y="107"/>
                    </a:lnTo>
                    <a:lnTo>
                      <a:pt x="15" y="107"/>
                    </a:lnTo>
                    <a:cubicBezTo>
                      <a:pt x="20" y="107"/>
                      <a:pt x="23" y="110"/>
                      <a:pt x="23" y="116"/>
                    </a:cubicBezTo>
                    <a:lnTo>
                      <a:pt x="23" y="267"/>
                    </a:lnTo>
                    <a:close/>
                    <a:moveTo>
                      <a:pt x="376" y="267"/>
                    </a:moveTo>
                    <a:lnTo>
                      <a:pt x="412" y="267"/>
                    </a:lnTo>
                    <a:lnTo>
                      <a:pt x="412" y="177"/>
                    </a:lnTo>
                    <a:cubicBezTo>
                      <a:pt x="412" y="168"/>
                      <a:pt x="413" y="160"/>
                      <a:pt x="416" y="152"/>
                    </a:cubicBezTo>
                    <a:cubicBezTo>
                      <a:pt x="423" y="125"/>
                      <a:pt x="447" y="105"/>
                      <a:pt x="476" y="105"/>
                    </a:cubicBezTo>
                    <a:cubicBezTo>
                      <a:pt x="507" y="105"/>
                      <a:pt x="512" y="126"/>
                      <a:pt x="512" y="153"/>
                    </a:cubicBezTo>
                    <a:lnTo>
                      <a:pt x="512" y="243"/>
                    </a:lnTo>
                    <a:cubicBezTo>
                      <a:pt x="512" y="260"/>
                      <a:pt x="519" y="267"/>
                      <a:pt x="536" y="267"/>
                    </a:cubicBezTo>
                    <a:lnTo>
                      <a:pt x="572" y="267"/>
                    </a:lnTo>
                    <a:lnTo>
                      <a:pt x="572" y="236"/>
                    </a:lnTo>
                    <a:lnTo>
                      <a:pt x="557" y="236"/>
                    </a:lnTo>
                    <a:cubicBezTo>
                      <a:pt x="551" y="236"/>
                      <a:pt x="548" y="233"/>
                      <a:pt x="548" y="227"/>
                    </a:cubicBezTo>
                    <a:lnTo>
                      <a:pt x="548" y="145"/>
                    </a:lnTo>
                    <a:cubicBezTo>
                      <a:pt x="548" y="96"/>
                      <a:pt x="528" y="71"/>
                      <a:pt x="483" y="71"/>
                    </a:cubicBezTo>
                    <a:cubicBezTo>
                      <a:pt x="445" y="71"/>
                      <a:pt x="420" y="95"/>
                      <a:pt x="412" y="114"/>
                    </a:cubicBezTo>
                    <a:lnTo>
                      <a:pt x="411" y="114"/>
                    </a:lnTo>
                    <a:cubicBezTo>
                      <a:pt x="411" y="114"/>
                      <a:pt x="412" y="107"/>
                      <a:pt x="412" y="98"/>
                    </a:cubicBezTo>
                    <a:lnTo>
                      <a:pt x="412" y="24"/>
                    </a:lnTo>
                    <a:cubicBezTo>
                      <a:pt x="412" y="8"/>
                      <a:pt x="405" y="0"/>
                      <a:pt x="388" y="0"/>
                    </a:cubicBezTo>
                    <a:lnTo>
                      <a:pt x="352" y="0"/>
                    </a:lnTo>
                    <a:lnTo>
                      <a:pt x="352" y="32"/>
                    </a:lnTo>
                    <a:lnTo>
                      <a:pt x="367" y="32"/>
                    </a:lnTo>
                    <a:cubicBezTo>
                      <a:pt x="373" y="32"/>
                      <a:pt x="376" y="34"/>
                      <a:pt x="376" y="40"/>
                    </a:cubicBezTo>
                    <a:lnTo>
                      <a:pt x="376" y="267"/>
                    </a:lnTo>
                    <a:close/>
                    <a:moveTo>
                      <a:pt x="594" y="213"/>
                    </a:moveTo>
                    <a:cubicBezTo>
                      <a:pt x="594" y="251"/>
                      <a:pt x="626" y="271"/>
                      <a:pt x="659" y="271"/>
                    </a:cubicBezTo>
                    <a:cubicBezTo>
                      <a:pt x="704" y="271"/>
                      <a:pt x="719" y="234"/>
                      <a:pt x="719" y="234"/>
                    </a:cubicBezTo>
                    <a:lnTo>
                      <a:pt x="720" y="234"/>
                    </a:lnTo>
                    <a:cubicBezTo>
                      <a:pt x="720" y="234"/>
                      <a:pt x="719" y="239"/>
                      <a:pt x="719" y="245"/>
                    </a:cubicBezTo>
                    <a:cubicBezTo>
                      <a:pt x="719" y="259"/>
                      <a:pt x="726" y="267"/>
                      <a:pt x="743" y="267"/>
                    </a:cubicBezTo>
                    <a:lnTo>
                      <a:pt x="778" y="267"/>
                    </a:lnTo>
                    <a:lnTo>
                      <a:pt x="778" y="236"/>
                    </a:lnTo>
                    <a:lnTo>
                      <a:pt x="762" y="236"/>
                    </a:lnTo>
                    <a:cubicBezTo>
                      <a:pt x="757" y="236"/>
                      <a:pt x="754" y="233"/>
                      <a:pt x="754" y="227"/>
                    </a:cubicBezTo>
                    <a:lnTo>
                      <a:pt x="754" y="146"/>
                    </a:lnTo>
                    <a:cubicBezTo>
                      <a:pt x="754" y="104"/>
                      <a:pt x="737" y="71"/>
                      <a:pt x="675" y="71"/>
                    </a:cubicBezTo>
                    <a:cubicBezTo>
                      <a:pt x="657" y="71"/>
                      <a:pt x="609" y="76"/>
                      <a:pt x="609" y="107"/>
                    </a:cubicBezTo>
                    <a:lnTo>
                      <a:pt x="609" y="126"/>
                    </a:lnTo>
                    <a:lnTo>
                      <a:pt x="644" y="126"/>
                    </a:lnTo>
                    <a:lnTo>
                      <a:pt x="644" y="115"/>
                    </a:lnTo>
                    <a:cubicBezTo>
                      <a:pt x="644" y="103"/>
                      <a:pt x="666" y="100"/>
                      <a:pt x="675" y="100"/>
                    </a:cubicBezTo>
                    <a:cubicBezTo>
                      <a:pt x="705" y="100"/>
                      <a:pt x="717" y="112"/>
                      <a:pt x="717" y="146"/>
                    </a:cubicBezTo>
                    <a:lnTo>
                      <a:pt x="717" y="148"/>
                    </a:lnTo>
                    <a:lnTo>
                      <a:pt x="709" y="148"/>
                    </a:lnTo>
                    <a:cubicBezTo>
                      <a:pt x="677" y="148"/>
                      <a:pt x="594" y="152"/>
                      <a:pt x="594" y="213"/>
                    </a:cubicBezTo>
                    <a:moveTo>
                      <a:pt x="631" y="211"/>
                    </a:moveTo>
                    <a:cubicBezTo>
                      <a:pt x="631" y="176"/>
                      <a:pt x="681" y="175"/>
                      <a:pt x="708" y="175"/>
                    </a:cubicBezTo>
                    <a:lnTo>
                      <a:pt x="718" y="175"/>
                    </a:lnTo>
                    <a:lnTo>
                      <a:pt x="718" y="181"/>
                    </a:lnTo>
                    <a:cubicBezTo>
                      <a:pt x="718" y="209"/>
                      <a:pt x="697" y="242"/>
                      <a:pt x="667" y="242"/>
                    </a:cubicBezTo>
                    <a:cubicBezTo>
                      <a:pt x="642" y="242"/>
                      <a:pt x="631" y="227"/>
                      <a:pt x="631" y="211"/>
                    </a:cubicBezTo>
                    <a:moveTo>
                      <a:pt x="816" y="198"/>
                    </a:moveTo>
                    <a:cubicBezTo>
                      <a:pt x="816" y="249"/>
                      <a:pt x="838" y="271"/>
                      <a:pt x="881" y="271"/>
                    </a:cubicBezTo>
                    <a:cubicBezTo>
                      <a:pt x="919" y="271"/>
                      <a:pt x="944" y="246"/>
                      <a:pt x="952" y="228"/>
                    </a:cubicBezTo>
                    <a:lnTo>
                      <a:pt x="952" y="228"/>
                    </a:lnTo>
                    <a:cubicBezTo>
                      <a:pt x="952" y="228"/>
                      <a:pt x="952" y="232"/>
                      <a:pt x="952" y="239"/>
                    </a:cubicBezTo>
                    <a:lnTo>
                      <a:pt x="952" y="246"/>
                    </a:lnTo>
                    <a:cubicBezTo>
                      <a:pt x="952" y="259"/>
                      <a:pt x="960" y="267"/>
                      <a:pt x="976" y="267"/>
                    </a:cubicBezTo>
                    <a:lnTo>
                      <a:pt x="1011" y="267"/>
                    </a:lnTo>
                    <a:lnTo>
                      <a:pt x="1011" y="236"/>
                    </a:lnTo>
                    <a:lnTo>
                      <a:pt x="996" y="236"/>
                    </a:lnTo>
                    <a:cubicBezTo>
                      <a:pt x="990" y="236"/>
                      <a:pt x="987" y="233"/>
                      <a:pt x="987" y="227"/>
                    </a:cubicBezTo>
                    <a:lnTo>
                      <a:pt x="987" y="76"/>
                    </a:lnTo>
                    <a:lnTo>
                      <a:pt x="951" y="76"/>
                    </a:lnTo>
                    <a:lnTo>
                      <a:pt x="951" y="165"/>
                    </a:lnTo>
                    <a:cubicBezTo>
                      <a:pt x="951" y="203"/>
                      <a:pt x="928" y="237"/>
                      <a:pt x="888" y="237"/>
                    </a:cubicBezTo>
                    <a:cubicBezTo>
                      <a:pt x="858" y="237"/>
                      <a:pt x="853" y="216"/>
                      <a:pt x="853" y="190"/>
                    </a:cubicBezTo>
                    <a:lnTo>
                      <a:pt x="853" y="99"/>
                    </a:lnTo>
                    <a:cubicBezTo>
                      <a:pt x="853" y="83"/>
                      <a:pt x="846" y="76"/>
                      <a:pt x="828" y="76"/>
                    </a:cubicBezTo>
                    <a:lnTo>
                      <a:pt x="793" y="76"/>
                    </a:lnTo>
                    <a:lnTo>
                      <a:pt x="793" y="107"/>
                    </a:lnTo>
                    <a:lnTo>
                      <a:pt x="808" y="107"/>
                    </a:lnTo>
                    <a:cubicBezTo>
                      <a:pt x="813" y="107"/>
                      <a:pt x="816" y="110"/>
                      <a:pt x="816" y="116"/>
                    </a:cubicBezTo>
                    <a:lnTo>
                      <a:pt x="816" y="198"/>
                    </a:lnTo>
                    <a:close/>
                    <a:moveTo>
                      <a:pt x="1030" y="238"/>
                    </a:moveTo>
                    <a:cubicBezTo>
                      <a:pt x="1030" y="238"/>
                      <a:pt x="1055" y="271"/>
                      <a:pt x="1106" y="271"/>
                    </a:cubicBezTo>
                    <a:cubicBezTo>
                      <a:pt x="1146" y="271"/>
                      <a:pt x="1176" y="249"/>
                      <a:pt x="1176" y="216"/>
                    </a:cubicBezTo>
                    <a:cubicBezTo>
                      <a:pt x="1176" y="152"/>
                      <a:pt x="1072" y="160"/>
                      <a:pt x="1072" y="123"/>
                    </a:cubicBezTo>
                    <a:cubicBezTo>
                      <a:pt x="1072" y="108"/>
                      <a:pt x="1086" y="101"/>
                      <a:pt x="1107" y="101"/>
                    </a:cubicBezTo>
                    <a:cubicBezTo>
                      <a:pt x="1119" y="101"/>
                      <a:pt x="1136" y="106"/>
                      <a:pt x="1136" y="117"/>
                    </a:cubicBezTo>
                    <a:lnTo>
                      <a:pt x="1136" y="126"/>
                    </a:lnTo>
                    <a:lnTo>
                      <a:pt x="1169" y="126"/>
                    </a:lnTo>
                    <a:lnTo>
                      <a:pt x="1169" y="108"/>
                    </a:lnTo>
                    <a:cubicBezTo>
                      <a:pt x="1169" y="79"/>
                      <a:pt x="1129" y="71"/>
                      <a:pt x="1106" y="71"/>
                    </a:cubicBezTo>
                    <a:cubicBezTo>
                      <a:pt x="1067" y="71"/>
                      <a:pt x="1035" y="88"/>
                      <a:pt x="1035" y="125"/>
                    </a:cubicBezTo>
                    <a:cubicBezTo>
                      <a:pt x="1035" y="186"/>
                      <a:pt x="1139" y="183"/>
                      <a:pt x="1139" y="217"/>
                    </a:cubicBezTo>
                    <a:cubicBezTo>
                      <a:pt x="1139" y="234"/>
                      <a:pt x="1124" y="242"/>
                      <a:pt x="1106" y="242"/>
                    </a:cubicBezTo>
                    <a:cubicBezTo>
                      <a:pt x="1071" y="242"/>
                      <a:pt x="1049" y="213"/>
                      <a:pt x="1049" y="213"/>
                    </a:cubicBezTo>
                    <a:lnTo>
                      <a:pt x="1030" y="238"/>
                    </a:lnTo>
                    <a:close/>
                    <a:moveTo>
                      <a:pt x="1224" y="197"/>
                    </a:moveTo>
                    <a:cubicBezTo>
                      <a:pt x="1224" y="261"/>
                      <a:pt x="1273" y="268"/>
                      <a:pt x="1297" y="268"/>
                    </a:cubicBezTo>
                    <a:cubicBezTo>
                      <a:pt x="1305" y="268"/>
                      <a:pt x="1310" y="268"/>
                      <a:pt x="1310" y="268"/>
                    </a:cubicBezTo>
                    <a:lnTo>
                      <a:pt x="1310" y="235"/>
                    </a:lnTo>
                    <a:cubicBezTo>
                      <a:pt x="1310" y="235"/>
                      <a:pt x="1307" y="236"/>
                      <a:pt x="1301" y="236"/>
                    </a:cubicBezTo>
                    <a:cubicBezTo>
                      <a:pt x="1287" y="236"/>
                      <a:pt x="1261" y="231"/>
                      <a:pt x="1261" y="193"/>
                    </a:cubicBezTo>
                    <a:lnTo>
                      <a:pt x="1261" y="105"/>
                    </a:lnTo>
                    <a:lnTo>
                      <a:pt x="1307" y="105"/>
                    </a:lnTo>
                    <a:lnTo>
                      <a:pt x="1307" y="76"/>
                    </a:lnTo>
                    <a:lnTo>
                      <a:pt x="1261" y="76"/>
                    </a:lnTo>
                    <a:lnTo>
                      <a:pt x="1261" y="23"/>
                    </a:lnTo>
                    <a:lnTo>
                      <a:pt x="1225" y="23"/>
                    </a:lnTo>
                    <a:lnTo>
                      <a:pt x="1225" y="76"/>
                    </a:lnTo>
                    <a:lnTo>
                      <a:pt x="1199" y="76"/>
                    </a:lnTo>
                    <a:lnTo>
                      <a:pt x="1199" y="105"/>
                    </a:lnTo>
                    <a:lnTo>
                      <a:pt x="1224" y="105"/>
                    </a:lnTo>
                    <a:lnTo>
                      <a:pt x="1224" y="197"/>
                    </a:lnTo>
                    <a:close/>
                    <a:moveTo>
                      <a:pt x="1356" y="267"/>
                    </a:moveTo>
                    <a:lnTo>
                      <a:pt x="1392" y="267"/>
                    </a:lnTo>
                    <a:lnTo>
                      <a:pt x="1392" y="189"/>
                    </a:lnTo>
                    <a:cubicBezTo>
                      <a:pt x="1392" y="177"/>
                      <a:pt x="1393" y="165"/>
                      <a:pt x="1397" y="154"/>
                    </a:cubicBezTo>
                    <a:cubicBezTo>
                      <a:pt x="1406" y="126"/>
                      <a:pt x="1427" y="109"/>
                      <a:pt x="1450" y="109"/>
                    </a:cubicBezTo>
                    <a:cubicBezTo>
                      <a:pt x="1457" y="109"/>
                      <a:pt x="1461" y="111"/>
                      <a:pt x="1461" y="111"/>
                    </a:cubicBezTo>
                    <a:lnTo>
                      <a:pt x="1461" y="74"/>
                    </a:lnTo>
                    <a:cubicBezTo>
                      <a:pt x="1461" y="74"/>
                      <a:pt x="1457" y="74"/>
                      <a:pt x="1452" y="74"/>
                    </a:cubicBezTo>
                    <a:cubicBezTo>
                      <a:pt x="1422" y="74"/>
                      <a:pt x="1400" y="95"/>
                      <a:pt x="1391" y="123"/>
                    </a:cubicBezTo>
                    <a:lnTo>
                      <a:pt x="1390" y="123"/>
                    </a:lnTo>
                    <a:cubicBezTo>
                      <a:pt x="1390" y="123"/>
                      <a:pt x="1391" y="118"/>
                      <a:pt x="1391" y="110"/>
                    </a:cubicBezTo>
                    <a:lnTo>
                      <a:pt x="1391" y="98"/>
                    </a:lnTo>
                    <a:cubicBezTo>
                      <a:pt x="1391" y="83"/>
                      <a:pt x="1383" y="76"/>
                      <a:pt x="1367" y="76"/>
                    </a:cubicBezTo>
                    <a:lnTo>
                      <a:pt x="1332" y="76"/>
                    </a:lnTo>
                    <a:lnTo>
                      <a:pt x="1332" y="107"/>
                    </a:lnTo>
                    <a:lnTo>
                      <a:pt x="1347" y="107"/>
                    </a:lnTo>
                    <a:cubicBezTo>
                      <a:pt x="1353" y="107"/>
                      <a:pt x="1356" y="110"/>
                      <a:pt x="1356" y="116"/>
                    </a:cubicBezTo>
                    <a:lnTo>
                      <a:pt x="1356" y="267"/>
                    </a:lnTo>
                    <a:close/>
                    <a:moveTo>
                      <a:pt x="1472" y="213"/>
                    </a:moveTo>
                    <a:cubicBezTo>
                      <a:pt x="1472" y="251"/>
                      <a:pt x="1504" y="271"/>
                      <a:pt x="1537" y="271"/>
                    </a:cubicBezTo>
                    <a:cubicBezTo>
                      <a:pt x="1583" y="271"/>
                      <a:pt x="1598" y="234"/>
                      <a:pt x="1598" y="234"/>
                    </a:cubicBezTo>
                    <a:lnTo>
                      <a:pt x="1598" y="234"/>
                    </a:lnTo>
                    <a:cubicBezTo>
                      <a:pt x="1598" y="234"/>
                      <a:pt x="1598" y="239"/>
                      <a:pt x="1598" y="245"/>
                    </a:cubicBezTo>
                    <a:cubicBezTo>
                      <a:pt x="1598" y="259"/>
                      <a:pt x="1604" y="267"/>
                      <a:pt x="1621" y="267"/>
                    </a:cubicBezTo>
                    <a:lnTo>
                      <a:pt x="1656" y="267"/>
                    </a:lnTo>
                    <a:lnTo>
                      <a:pt x="1656" y="236"/>
                    </a:lnTo>
                    <a:lnTo>
                      <a:pt x="1640" y="236"/>
                    </a:lnTo>
                    <a:cubicBezTo>
                      <a:pt x="1635" y="236"/>
                      <a:pt x="1632" y="233"/>
                      <a:pt x="1632" y="227"/>
                    </a:cubicBezTo>
                    <a:lnTo>
                      <a:pt x="1632" y="146"/>
                    </a:lnTo>
                    <a:cubicBezTo>
                      <a:pt x="1632" y="104"/>
                      <a:pt x="1615" y="71"/>
                      <a:pt x="1553" y="71"/>
                    </a:cubicBezTo>
                    <a:cubicBezTo>
                      <a:pt x="1535" y="71"/>
                      <a:pt x="1487" y="76"/>
                      <a:pt x="1487" y="107"/>
                    </a:cubicBezTo>
                    <a:lnTo>
                      <a:pt x="1487" y="126"/>
                    </a:lnTo>
                    <a:lnTo>
                      <a:pt x="1522" y="126"/>
                    </a:lnTo>
                    <a:lnTo>
                      <a:pt x="1522" y="115"/>
                    </a:lnTo>
                    <a:cubicBezTo>
                      <a:pt x="1522" y="103"/>
                      <a:pt x="1544" y="100"/>
                      <a:pt x="1553" y="100"/>
                    </a:cubicBezTo>
                    <a:cubicBezTo>
                      <a:pt x="1583" y="100"/>
                      <a:pt x="1595" y="112"/>
                      <a:pt x="1595" y="146"/>
                    </a:cubicBezTo>
                    <a:lnTo>
                      <a:pt x="1595" y="148"/>
                    </a:lnTo>
                    <a:lnTo>
                      <a:pt x="1587" y="148"/>
                    </a:lnTo>
                    <a:cubicBezTo>
                      <a:pt x="1555" y="148"/>
                      <a:pt x="1472" y="152"/>
                      <a:pt x="1472" y="213"/>
                    </a:cubicBezTo>
                    <a:moveTo>
                      <a:pt x="1509" y="211"/>
                    </a:moveTo>
                    <a:cubicBezTo>
                      <a:pt x="1509" y="176"/>
                      <a:pt x="1559" y="175"/>
                      <a:pt x="1586" y="175"/>
                    </a:cubicBezTo>
                    <a:lnTo>
                      <a:pt x="1596" y="175"/>
                    </a:lnTo>
                    <a:lnTo>
                      <a:pt x="1596" y="181"/>
                    </a:lnTo>
                    <a:cubicBezTo>
                      <a:pt x="1596" y="209"/>
                      <a:pt x="1576" y="242"/>
                      <a:pt x="1545" y="242"/>
                    </a:cubicBezTo>
                    <a:cubicBezTo>
                      <a:pt x="1521" y="242"/>
                      <a:pt x="1509" y="227"/>
                      <a:pt x="1509" y="211"/>
                    </a:cubicBezTo>
                    <a:moveTo>
                      <a:pt x="1695" y="243"/>
                    </a:moveTo>
                    <a:cubicBezTo>
                      <a:pt x="1695" y="260"/>
                      <a:pt x="1702" y="267"/>
                      <a:pt x="1719" y="267"/>
                    </a:cubicBezTo>
                    <a:lnTo>
                      <a:pt x="1755" y="267"/>
                    </a:lnTo>
                    <a:lnTo>
                      <a:pt x="1755" y="236"/>
                    </a:lnTo>
                    <a:lnTo>
                      <a:pt x="1740" y="236"/>
                    </a:lnTo>
                    <a:cubicBezTo>
                      <a:pt x="1734" y="236"/>
                      <a:pt x="1731" y="233"/>
                      <a:pt x="1731" y="227"/>
                    </a:cubicBezTo>
                    <a:lnTo>
                      <a:pt x="1731" y="25"/>
                    </a:lnTo>
                    <a:cubicBezTo>
                      <a:pt x="1731" y="8"/>
                      <a:pt x="1724" y="0"/>
                      <a:pt x="1707" y="0"/>
                    </a:cubicBezTo>
                    <a:lnTo>
                      <a:pt x="1671" y="0"/>
                    </a:lnTo>
                    <a:lnTo>
                      <a:pt x="1671" y="32"/>
                    </a:lnTo>
                    <a:lnTo>
                      <a:pt x="1686" y="32"/>
                    </a:lnTo>
                    <a:cubicBezTo>
                      <a:pt x="1692" y="32"/>
                      <a:pt x="1695" y="34"/>
                      <a:pt x="1695" y="40"/>
                    </a:cubicBezTo>
                    <a:lnTo>
                      <a:pt x="1695" y="243"/>
                    </a:lnTo>
                    <a:close/>
                    <a:moveTo>
                      <a:pt x="1799" y="38"/>
                    </a:moveTo>
                    <a:lnTo>
                      <a:pt x="1832" y="38"/>
                    </a:lnTo>
                    <a:lnTo>
                      <a:pt x="1832" y="0"/>
                    </a:lnTo>
                    <a:lnTo>
                      <a:pt x="1799" y="0"/>
                    </a:lnTo>
                    <a:lnTo>
                      <a:pt x="1799" y="38"/>
                    </a:lnTo>
                    <a:close/>
                    <a:moveTo>
                      <a:pt x="1798" y="243"/>
                    </a:moveTo>
                    <a:cubicBezTo>
                      <a:pt x="1798" y="260"/>
                      <a:pt x="1806" y="267"/>
                      <a:pt x="1823" y="267"/>
                    </a:cubicBezTo>
                    <a:lnTo>
                      <a:pt x="1858" y="267"/>
                    </a:lnTo>
                    <a:lnTo>
                      <a:pt x="1858" y="236"/>
                    </a:lnTo>
                    <a:lnTo>
                      <a:pt x="1843" y="236"/>
                    </a:lnTo>
                    <a:cubicBezTo>
                      <a:pt x="1838" y="236"/>
                      <a:pt x="1835" y="233"/>
                      <a:pt x="1835" y="227"/>
                    </a:cubicBezTo>
                    <a:lnTo>
                      <a:pt x="1835" y="100"/>
                    </a:lnTo>
                    <a:cubicBezTo>
                      <a:pt x="1835" y="83"/>
                      <a:pt x="1828" y="76"/>
                      <a:pt x="1811" y="76"/>
                    </a:cubicBezTo>
                    <a:lnTo>
                      <a:pt x="1775" y="76"/>
                    </a:lnTo>
                    <a:lnTo>
                      <a:pt x="1775" y="107"/>
                    </a:lnTo>
                    <a:lnTo>
                      <a:pt x="1790" y="107"/>
                    </a:lnTo>
                    <a:cubicBezTo>
                      <a:pt x="1795" y="107"/>
                      <a:pt x="1798" y="110"/>
                      <a:pt x="1798" y="116"/>
                    </a:cubicBezTo>
                    <a:lnTo>
                      <a:pt x="1798" y="243"/>
                    </a:lnTo>
                    <a:close/>
                    <a:moveTo>
                      <a:pt x="1882" y="213"/>
                    </a:moveTo>
                    <a:cubicBezTo>
                      <a:pt x="1882" y="251"/>
                      <a:pt x="1914" y="271"/>
                      <a:pt x="1947" y="271"/>
                    </a:cubicBezTo>
                    <a:cubicBezTo>
                      <a:pt x="1993" y="271"/>
                      <a:pt x="2008" y="234"/>
                      <a:pt x="2008" y="234"/>
                    </a:cubicBezTo>
                    <a:lnTo>
                      <a:pt x="2009" y="234"/>
                    </a:lnTo>
                    <a:cubicBezTo>
                      <a:pt x="2009" y="234"/>
                      <a:pt x="2008" y="239"/>
                      <a:pt x="2008" y="245"/>
                    </a:cubicBezTo>
                    <a:cubicBezTo>
                      <a:pt x="2008" y="259"/>
                      <a:pt x="2015" y="267"/>
                      <a:pt x="2032" y="267"/>
                    </a:cubicBezTo>
                    <a:lnTo>
                      <a:pt x="2066" y="267"/>
                    </a:lnTo>
                    <a:lnTo>
                      <a:pt x="2066" y="236"/>
                    </a:lnTo>
                    <a:lnTo>
                      <a:pt x="2051" y="236"/>
                    </a:lnTo>
                    <a:cubicBezTo>
                      <a:pt x="2045" y="236"/>
                      <a:pt x="2042" y="233"/>
                      <a:pt x="2042" y="227"/>
                    </a:cubicBezTo>
                    <a:lnTo>
                      <a:pt x="2042" y="146"/>
                    </a:lnTo>
                    <a:cubicBezTo>
                      <a:pt x="2042" y="104"/>
                      <a:pt x="2026" y="71"/>
                      <a:pt x="1964" y="71"/>
                    </a:cubicBezTo>
                    <a:cubicBezTo>
                      <a:pt x="1945" y="71"/>
                      <a:pt x="1898" y="76"/>
                      <a:pt x="1898" y="107"/>
                    </a:cubicBezTo>
                    <a:lnTo>
                      <a:pt x="1898" y="126"/>
                    </a:lnTo>
                    <a:lnTo>
                      <a:pt x="1932" y="126"/>
                    </a:lnTo>
                    <a:lnTo>
                      <a:pt x="1932" y="115"/>
                    </a:lnTo>
                    <a:cubicBezTo>
                      <a:pt x="1932" y="103"/>
                      <a:pt x="1954" y="100"/>
                      <a:pt x="1963" y="100"/>
                    </a:cubicBezTo>
                    <a:cubicBezTo>
                      <a:pt x="1993" y="100"/>
                      <a:pt x="2006" y="112"/>
                      <a:pt x="2006" y="146"/>
                    </a:cubicBezTo>
                    <a:lnTo>
                      <a:pt x="2006" y="148"/>
                    </a:lnTo>
                    <a:lnTo>
                      <a:pt x="1997" y="148"/>
                    </a:lnTo>
                    <a:cubicBezTo>
                      <a:pt x="1965" y="148"/>
                      <a:pt x="1882" y="152"/>
                      <a:pt x="1882" y="213"/>
                    </a:cubicBezTo>
                    <a:moveTo>
                      <a:pt x="1919" y="211"/>
                    </a:moveTo>
                    <a:cubicBezTo>
                      <a:pt x="1919" y="176"/>
                      <a:pt x="1969" y="175"/>
                      <a:pt x="1997" y="175"/>
                    </a:cubicBezTo>
                    <a:lnTo>
                      <a:pt x="2006" y="175"/>
                    </a:lnTo>
                    <a:lnTo>
                      <a:pt x="2006" y="181"/>
                    </a:lnTo>
                    <a:cubicBezTo>
                      <a:pt x="2006" y="209"/>
                      <a:pt x="1986" y="242"/>
                      <a:pt x="1955" y="242"/>
                    </a:cubicBezTo>
                    <a:cubicBezTo>
                      <a:pt x="1931" y="242"/>
                      <a:pt x="1919" y="227"/>
                      <a:pt x="1919" y="211"/>
                    </a:cubicBezTo>
                    <a:moveTo>
                      <a:pt x="2100" y="267"/>
                    </a:moveTo>
                    <a:lnTo>
                      <a:pt x="2137" y="267"/>
                    </a:lnTo>
                    <a:lnTo>
                      <a:pt x="2137" y="228"/>
                    </a:lnTo>
                    <a:lnTo>
                      <a:pt x="2100" y="228"/>
                    </a:lnTo>
                    <a:lnTo>
                      <a:pt x="2100" y="267"/>
                    </a:lnTo>
                    <a:close/>
                    <a:moveTo>
                      <a:pt x="2173" y="171"/>
                    </a:moveTo>
                    <a:cubicBezTo>
                      <a:pt x="2173" y="229"/>
                      <a:pt x="2219" y="271"/>
                      <a:pt x="2276" y="271"/>
                    </a:cubicBezTo>
                    <a:cubicBezTo>
                      <a:pt x="2333" y="271"/>
                      <a:pt x="2379" y="229"/>
                      <a:pt x="2379" y="171"/>
                    </a:cubicBezTo>
                    <a:cubicBezTo>
                      <a:pt x="2379" y="113"/>
                      <a:pt x="2333" y="71"/>
                      <a:pt x="2276" y="71"/>
                    </a:cubicBezTo>
                    <a:cubicBezTo>
                      <a:pt x="2219" y="71"/>
                      <a:pt x="2173" y="113"/>
                      <a:pt x="2173" y="171"/>
                    </a:cubicBezTo>
                    <a:moveTo>
                      <a:pt x="2210" y="171"/>
                    </a:moveTo>
                    <a:cubicBezTo>
                      <a:pt x="2210" y="131"/>
                      <a:pt x="2240" y="103"/>
                      <a:pt x="2276" y="103"/>
                    </a:cubicBezTo>
                    <a:cubicBezTo>
                      <a:pt x="2312" y="103"/>
                      <a:pt x="2341" y="131"/>
                      <a:pt x="2341" y="171"/>
                    </a:cubicBezTo>
                    <a:cubicBezTo>
                      <a:pt x="2341" y="211"/>
                      <a:pt x="2312" y="240"/>
                      <a:pt x="2276" y="240"/>
                    </a:cubicBezTo>
                    <a:cubicBezTo>
                      <a:pt x="2240" y="240"/>
                      <a:pt x="2210" y="211"/>
                      <a:pt x="2210" y="171"/>
                    </a:cubicBezTo>
                    <a:moveTo>
                      <a:pt x="2424" y="267"/>
                    </a:moveTo>
                    <a:lnTo>
                      <a:pt x="2461" y="267"/>
                    </a:lnTo>
                    <a:lnTo>
                      <a:pt x="2461" y="189"/>
                    </a:lnTo>
                    <a:cubicBezTo>
                      <a:pt x="2461" y="177"/>
                      <a:pt x="2462" y="165"/>
                      <a:pt x="2465" y="154"/>
                    </a:cubicBezTo>
                    <a:cubicBezTo>
                      <a:pt x="2474" y="126"/>
                      <a:pt x="2496" y="109"/>
                      <a:pt x="2519" y="109"/>
                    </a:cubicBezTo>
                    <a:cubicBezTo>
                      <a:pt x="2525" y="109"/>
                      <a:pt x="2530" y="111"/>
                      <a:pt x="2530" y="111"/>
                    </a:cubicBezTo>
                    <a:lnTo>
                      <a:pt x="2530" y="74"/>
                    </a:lnTo>
                    <a:cubicBezTo>
                      <a:pt x="2530" y="74"/>
                      <a:pt x="2525" y="74"/>
                      <a:pt x="2520" y="74"/>
                    </a:cubicBezTo>
                    <a:cubicBezTo>
                      <a:pt x="2491" y="74"/>
                      <a:pt x="2469" y="95"/>
                      <a:pt x="2460" y="123"/>
                    </a:cubicBezTo>
                    <a:lnTo>
                      <a:pt x="2459" y="123"/>
                    </a:lnTo>
                    <a:cubicBezTo>
                      <a:pt x="2459" y="123"/>
                      <a:pt x="2460" y="118"/>
                      <a:pt x="2460" y="110"/>
                    </a:cubicBezTo>
                    <a:lnTo>
                      <a:pt x="2460" y="98"/>
                    </a:lnTo>
                    <a:cubicBezTo>
                      <a:pt x="2460" y="83"/>
                      <a:pt x="2452" y="76"/>
                      <a:pt x="2435" y="76"/>
                    </a:cubicBezTo>
                    <a:lnTo>
                      <a:pt x="2400" y="76"/>
                    </a:lnTo>
                    <a:lnTo>
                      <a:pt x="2400" y="107"/>
                    </a:lnTo>
                    <a:lnTo>
                      <a:pt x="2416" y="107"/>
                    </a:lnTo>
                    <a:cubicBezTo>
                      <a:pt x="2421" y="107"/>
                      <a:pt x="2424" y="110"/>
                      <a:pt x="2424" y="116"/>
                    </a:cubicBezTo>
                    <a:lnTo>
                      <a:pt x="2424" y="267"/>
                    </a:lnTo>
                    <a:close/>
                    <a:moveTo>
                      <a:pt x="2545" y="167"/>
                    </a:moveTo>
                    <a:cubicBezTo>
                      <a:pt x="2545" y="222"/>
                      <a:pt x="2577" y="265"/>
                      <a:pt x="2630" y="265"/>
                    </a:cubicBezTo>
                    <a:cubicBezTo>
                      <a:pt x="2658" y="265"/>
                      <a:pt x="2676" y="254"/>
                      <a:pt x="2687" y="236"/>
                    </a:cubicBezTo>
                    <a:lnTo>
                      <a:pt x="2688" y="236"/>
                    </a:lnTo>
                    <a:cubicBezTo>
                      <a:pt x="2688" y="236"/>
                      <a:pt x="2687" y="242"/>
                      <a:pt x="2687" y="248"/>
                    </a:cubicBezTo>
                    <a:lnTo>
                      <a:pt x="2687" y="260"/>
                    </a:lnTo>
                    <a:cubicBezTo>
                      <a:pt x="2687" y="299"/>
                      <a:pt x="2660" y="314"/>
                      <a:pt x="2627" y="314"/>
                    </a:cubicBezTo>
                    <a:cubicBezTo>
                      <a:pt x="2598" y="314"/>
                      <a:pt x="2574" y="301"/>
                      <a:pt x="2574" y="301"/>
                    </a:cubicBezTo>
                    <a:lnTo>
                      <a:pt x="2562" y="330"/>
                    </a:lnTo>
                    <a:cubicBezTo>
                      <a:pt x="2581" y="340"/>
                      <a:pt x="2604" y="346"/>
                      <a:pt x="2627" y="346"/>
                    </a:cubicBezTo>
                    <a:cubicBezTo>
                      <a:pt x="2676" y="346"/>
                      <a:pt x="2724" y="322"/>
                      <a:pt x="2724" y="259"/>
                    </a:cubicBezTo>
                    <a:lnTo>
                      <a:pt x="2724" y="115"/>
                    </a:lnTo>
                    <a:cubicBezTo>
                      <a:pt x="2724" y="110"/>
                      <a:pt x="2727" y="107"/>
                      <a:pt x="2732" y="107"/>
                    </a:cubicBezTo>
                    <a:lnTo>
                      <a:pt x="2747" y="107"/>
                    </a:lnTo>
                    <a:lnTo>
                      <a:pt x="2747" y="76"/>
                    </a:lnTo>
                    <a:lnTo>
                      <a:pt x="2711" y="76"/>
                    </a:lnTo>
                    <a:cubicBezTo>
                      <a:pt x="2696" y="76"/>
                      <a:pt x="2690" y="84"/>
                      <a:pt x="2690" y="95"/>
                    </a:cubicBezTo>
                    <a:lnTo>
                      <a:pt x="2690" y="101"/>
                    </a:lnTo>
                    <a:lnTo>
                      <a:pt x="2690" y="101"/>
                    </a:lnTo>
                    <a:cubicBezTo>
                      <a:pt x="2690" y="101"/>
                      <a:pt x="2676" y="71"/>
                      <a:pt x="2628" y="71"/>
                    </a:cubicBezTo>
                    <a:cubicBezTo>
                      <a:pt x="2575" y="71"/>
                      <a:pt x="2545" y="112"/>
                      <a:pt x="2545" y="167"/>
                    </a:cubicBezTo>
                    <a:moveTo>
                      <a:pt x="2637" y="233"/>
                    </a:moveTo>
                    <a:cubicBezTo>
                      <a:pt x="2603" y="233"/>
                      <a:pt x="2582" y="206"/>
                      <a:pt x="2582" y="166"/>
                    </a:cubicBezTo>
                    <a:cubicBezTo>
                      <a:pt x="2582" y="127"/>
                      <a:pt x="2601" y="103"/>
                      <a:pt x="2634" y="103"/>
                    </a:cubicBezTo>
                    <a:cubicBezTo>
                      <a:pt x="2664" y="103"/>
                      <a:pt x="2688" y="117"/>
                      <a:pt x="2688" y="167"/>
                    </a:cubicBezTo>
                    <a:cubicBezTo>
                      <a:pt x="2688" y="217"/>
                      <a:pt x="2664" y="233"/>
                      <a:pt x="2637" y="233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2"/>
              <p:cNvSpPr>
                <a:spLocks/>
              </p:cNvSpPr>
              <p:nvPr userDrawn="1"/>
            </p:nvSpPr>
            <p:spPr bwMode="auto">
              <a:xfrm>
                <a:off x="8137525" y="5969000"/>
                <a:ext cx="93663" cy="220663"/>
              </a:xfrm>
              <a:custGeom>
                <a:avLst/>
                <a:gdLst>
                  <a:gd name="T0" fmla="*/ 99 w 118"/>
                  <a:gd name="T1" fmla="*/ 278 h 278"/>
                  <a:gd name="T2" fmla="*/ 118 w 118"/>
                  <a:gd name="T3" fmla="*/ 177 h 278"/>
                  <a:gd name="T4" fmla="*/ 59 w 118"/>
                  <a:gd name="T5" fmla="*/ 0 h 278"/>
                  <a:gd name="T6" fmla="*/ 0 w 118"/>
                  <a:gd name="T7" fmla="*/ 177 h 278"/>
                  <a:gd name="T8" fmla="*/ 20 w 118"/>
                  <a:gd name="T9" fmla="*/ 278 h 278"/>
                  <a:gd name="T10" fmla="*/ 59 w 118"/>
                  <a:gd name="T11" fmla="*/ 177 h 278"/>
                  <a:gd name="T12" fmla="*/ 99 w 118"/>
                  <a:gd name="T13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278">
                    <a:moveTo>
                      <a:pt x="99" y="278"/>
                    </a:moveTo>
                    <a:cubicBezTo>
                      <a:pt x="110" y="249"/>
                      <a:pt x="118" y="214"/>
                      <a:pt x="118" y="177"/>
                    </a:cubicBezTo>
                    <a:cubicBezTo>
                      <a:pt x="118" y="79"/>
                      <a:pt x="59" y="0"/>
                      <a:pt x="59" y="0"/>
                    </a:cubicBezTo>
                    <a:cubicBezTo>
                      <a:pt x="59" y="0"/>
                      <a:pt x="0" y="79"/>
                      <a:pt x="0" y="177"/>
                    </a:cubicBezTo>
                    <a:cubicBezTo>
                      <a:pt x="0" y="214"/>
                      <a:pt x="9" y="249"/>
                      <a:pt x="20" y="278"/>
                    </a:cubicBezTo>
                    <a:lnTo>
                      <a:pt x="59" y="177"/>
                    </a:lnTo>
                    <a:lnTo>
                      <a:pt x="99" y="27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33"/>
              <p:cNvSpPr>
                <a:spLocks/>
              </p:cNvSpPr>
              <p:nvPr userDrawn="1"/>
            </p:nvSpPr>
            <p:spPr bwMode="auto">
              <a:xfrm>
                <a:off x="7915275" y="6097588"/>
                <a:ext cx="192088" cy="163513"/>
              </a:xfrm>
              <a:custGeom>
                <a:avLst/>
                <a:gdLst>
                  <a:gd name="T0" fmla="*/ 243 w 243"/>
                  <a:gd name="T1" fmla="*/ 143 h 205"/>
                  <a:gd name="T2" fmla="*/ 176 w 243"/>
                  <a:gd name="T3" fmla="*/ 65 h 205"/>
                  <a:gd name="T4" fmla="*/ 0 w 243"/>
                  <a:gd name="T5" fmla="*/ 0 h 205"/>
                  <a:gd name="T6" fmla="*/ 102 w 243"/>
                  <a:gd name="T7" fmla="*/ 157 h 205"/>
                  <a:gd name="T8" fmla="*/ 193 w 243"/>
                  <a:gd name="T9" fmla="*/ 205 h 205"/>
                  <a:gd name="T10" fmla="*/ 139 w 243"/>
                  <a:gd name="T11" fmla="*/ 111 h 205"/>
                  <a:gd name="T12" fmla="*/ 243 w 243"/>
                  <a:gd name="T13" fmla="*/ 14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205">
                    <a:moveTo>
                      <a:pt x="243" y="143"/>
                    </a:moveTo>
                    <a:cubicBezTo>
                      <a:pt x="227" y="117"/>
                      <a:pt x="205" y="88"/>
                      <a:pt x="176" y="65"/>
                    </a:cubicBezTo>
                    <a:cubicBezTo>
                      <a:pt x="99" y="4"/>
                      <a:pt x="0" y="0"/>
                      <a:pt x="0" y="0"/>
                    </a:cubicBezTo>
                    <a:cubicBezTo>
                      <a:pt x="0" y="0"/>
                      <a:pt x="26" y="96"/>
                      <a:pt x="102" y="157"/>
                    </a:cubicBezTo>
                    <a:cubicBezTo>
                      <a:pt x="132" y="180"/>
                      <a:pt x="164" y="195"/>
                      <a:pt x="193" y="205"/>
                    </a:cubicBezTo>
                    <a:lnTo>
                      <a:pt x="139" y="111"/>
                    </a:lnTo>
                    <a:lnTo>
                      <a:pt x="243" y="14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34"/>
              <p:cNvSpPr>
                <a:spLocks/>
              </p:cNvSpPr>
              <p:nvPr userDrawn="1"/>
            </p:nvSpPr>
            <p:spPr bwMode="auto">
              <a:xfrm>
                <a:off x="7848600" y="6307138"/>
                <a:ext cx="222250" cy="115888"/>
              </a:xfrm>
              <a:custGeom>
                <a:avLst/>
                <a:gdLst>
                  <a:gd name="T0" fmla="*/ 263 w 280"/>
                  <a:gd name="T1" fmla="*/ 5 h 145"/>
                  <a:gd name="T2" fmla="*/ 160 w 280"/>
                  <a:gd name="T3" fmla="*/ 8 h 145"/>
                  <a:gd name="T4" fmla="*/ 0 w 280"/>
                  <a:gd name="T5" fmla="*/ 105 h 145"/>
                  <a:gd name="T6" fmla="*/ 186 w 280"/>
                  <a:gd name="T7" fmla="*/ 123 h 145"/>
                  <a:gd name="T8" fmla="*/ 280 w 280"/>
                  <a:gd name="T9" fmla="*/ 82 h 145"/>
                  <a:gd name="T10" fmla="*/ 174 w 280"/>
                  <a:gd name="T11" fmla="*/ 66 h 145"/>
                  <a:gd name="T12" fmla="*/ 263 w 280"/>
                  <a:gd name="T13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45">
                    <a:moveTo>
                      <a:pt x="263" y="5"/>
                    </a:moveTo>
                    <a:cubicBezTo>
                      <a:pt x="232" y="1"/>
                      <a:pt x="197" y="0"/>
                      <a:pt x="160" y="8"/>
                    </a:cubicBezTo>
                    <a:cubicBezTo>
                      <a:pt x="65" y="30"/>
                      <a:pt x="0" y="105"/>
                      <a:pt x="0" y="105"/>
                    </a:cubicBezTo>
                    <a:cubicBezTo>
                      <a:pt x="0" y="105"/>
                      <a:pt x="91" y="145"/>
                      <a:pt x="186" y="123"/>
                    </a:cubicBezTo>
                    <a:cubicBezTo>
                      <a:pt x="223" y="115"/>
                      <a:pt x="255" y="99"/>
                      <a:pt x="280" y="82"/>
                    </a:cubicBezTo>
                    <a:lnTo>
                      <a:pt x="174" y="66"/>
                    </a:lnTo>
                    <a:lnTo>
                      <a:pt x="263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5"/>
              <p:cNvSpPr>
                <a:spLocks/>
              </p:cNvSpPr>
              <p:nvPr userDrawn="1"/>
            </p:nvSpPr>
            <p:spPr bwMode="auto">
              <a:xfrm>
                <a:off x="8020050" y="6411913"/>
                <a:ext cx="139700" cy="212725"/>
              </a:xfrm>
              <a:custGeom>
                <a:avLst/>
                <a:gdLst>
                  <a:gd name="T0" fmla="*/ 104 w 175"/>
                  <a:gd name="T1" fmla="*/ 0 h 268"/>
                  <a:gd name="T2" fmla="*/ 43 w 175"/>
                  <a:gd name="T3" fmla="*/ 83 h 268"/>
                  <a:gd name="T4" fmla="*/ 19 w 175"/>
                  <a:gd name="T5" fmla="*/ 268 h 268"/>
                  <a:gd name="T6" fmla="*/ 149 w 175"/>
                  <a:gd name="T7" fmla="*/ 134 h 268"/>
                  <a:gd name="T8" fmla="*/ 175 w 175"/>
                  <a:gd name="T9" fmla="*/ 35 h 268"/>
                  <a:gd name="T10" fmla="*/ 96 w 175"/>
                  <a:gd name="T11" fmla="*/ 108 h 268"/>
                  <a:gd name="T12" fmla="*/ 104 w 175"/>
                  <a:gd name="T1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68">
                    <a:moveTo>
                      <a:pt x="104" y="0"/>
                    </a:moveTo>
                    <a:cubicBezTo>
                      <a:pt x="82" y="22"/>
                      <a:pt x="59" y="49"/>
                      <a:pt x="43" y="83"/>
                    </a:cubicBezTo>
                    <a:cubicBezTo>
                      <a:pt x="0" y="171"/>
                      <a:pt x="19" y="268"/>
                      <a:pt x="19" y="268"/>
                    </a:cubicBezTo>
                    <a:cubicBezTo>
                      <a:pt x="19" y="268"/>
                      <a:pt x="106" y="222"/>
                      <a:pt x="149" y="134"/>
                    </a:cubicBezTo>
                    <a:cubicBezTo>
                      <a:pt x="165" y="100"/>
                      <a:pt x="172" y="65"/>
                      <a:pt x="175" y="35"/>
                    </a:cubicBezTo>
                    <a:lnTo>
                      <a:pt x="96" y="108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36"/>
              <p:cNvSpPr>
                <a:spLocks/>
              </p:cNvSpPr>
              <p:nvPr userDrawn="1"/>
            </p:nvSpPr>
            <p:spPr bwMode="auto">
              <a:xfrm>
                <a:off x="8210550" y="6411913"/>
                <a:ext cx="139700" cy="212725"/>
              </a:xfrm>
              <a:custGeom>
                <a:avLst/>
                <a:gdLst>
                  <a:gd name="T0" fmla="*/ 0 w 175"/>
                  <a:gd name="T1" fmla="*/ 35 h 268"/>
                  <a:gd name="T2" fmla="*/ 26 w 175"/>
                  <a:gd name="T3" fmla="*/ 134 h 268"/>
                  <a:gd name="T4" fmla="*/ 156 w 175"/>
                  <a:gd name="T5" fmla="*/ 268 h 268"/>
                  <a:gd name="T6" fmla="*/ 132 w 175"/>
                  <a:gd name="T7" fmla="*/ 83 h 268"/>
                  <a:gd name="T8" fmla="*/ 71 w 175"/>
                  <a:gd name="T9" fmla="*/ 0 h 268"/>
                  <a:gd name="T10" fmla="*/ 79 w 175"/>
                  <a:gd name="T11" fmla="*/ 108 h 268"/>
                  <a:gd name="T12" fmla="*/ 0 w 175"/>
                  <a:gd name="T13" fmla="*/ 35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68">
                    <a:moveTo>
                      <a:pt x="0" y="35"/>
                    </a:moveTo>
                    <a:cubicBezTo>
                      <a:pt x="2" y="65"/>
                      <a:pt x="10" y="100"/>
                      <a:pt x="26" y="134"/>
                    </a:cubicBezTo>
                    <a:cubicBezTo>
                      <a:pt x="68" y="222"/>
                      <a:pt x="156" y="268"/>
                      <a:pt x="156" y="268"/>
                    </a:cubicBezTo>
                    <a:cubicBezTo>
                      <a:pt x="156" y="268"/>
                      <a:pt x="175" y="171"/>
                      <a:pt x="132" y="83"/>
                    </a:cubicBezTo>
                    <a:cubicBezTo>
                      <a:pt x="116" y="49"/>
                      <a:pt x="93" y="21"/>
                      <a:pt x="71" y="0"/>
                    </a:cubicBezTo>
                    <a:lnTo>
                      <a:pt x="79" y="10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37"/>
              <p:cNvSpPr>
                <a:spLocks/>
              </p:cNvSpPr>
              <p:nvPr userDrawn="1"/>
            </p:nvSpPr>
            <p:spPr bwMode="auto">
              <a:xfrm>
                <a:off x="8299450" y="6307138"/>
                <a:ext cx="222250" cy="115888"/>
              </a:xfrm>
              <a:custGeom>
                <a:avLst/>
                <a:gdLst>
                  <a:gd name="T0" fmla="*/ 120 w 280"/>
                  <a:gd name="T1" fmla="*/ 8 h 145"/>
                  <a:gd name="T2" fmla="*/ 18 w 280"/>
                  <a:gd name="T3" fmla="*/ 5 h 145"/>
                  <a:gd name="T4" fmla="*/ 107 w 280"/>
                  <a:gd name="T5" fmla="*/ 66 h 145"/>
                  <a:gd name="T6" fmla="*/ 0 w 280"/>
                  <a:gd name="T7" fmla="*/ 82 h 145"/>
                  <a:gd name="T8" fmla="*/ 94 w 280"/>
                  <a:gd name="T9" fmla="*/ 123 h 145"/>
                  <a:gd name="T10" fmla="*/ 280 w 280"/>
                  <a:gd name="T11" fmla="*/ 105 h 145"/>
                  <a:gd name="T12" fmla="*/ 120 w 280"/>
                  <a:gd name="T13" fmla="*/ 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45">
                    <a:moveTo>
                      <a:pt x="120" y="8"/>
                    </a:moveTo>
                    <a:cubicBezTo>
                      <a:pt x="84" y="0"/>
                      <a:pt x="48" y="1"/>
                      <a:pt x="18" y="5"/>
                    </a:cubicBezTo>
                    <a:lnTo>
                      <a:pt x="107" y="66"/>
                    </a:lnTo>
                    <a:lnTo>
                      <a:pt x="0" y="82"/>
                    </a:lnTo>
                    <a:cubicBezTo>
                      <a:pt x="26" y="99"/>
                      <a:pt x="58" y="115"/>
                      <a:pt x="94" y="123"/>
                    </a:cubicBezTo>
                    <a:cubicBezTo>
                      <a:pt x="190" y="145"/>
                      <a:pt x="280" y="105"/>
                      <a:pt x="280" y="105"/>
                    </a:cubicBezTo>
                    <a:cubicBezTo>
                      <a:pt x="280" y="105"/>
                      <a:pt x="216" y="30"/>
                      <a:pt x="120" y="8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38"/>
              <p:cNvSpPr>
                <a:spLocks/>
              </p:cNvSpPr>
              <p:nvPr userDrawn="1"/>
            </p:nvSpPr>
            <p:spPr bwMode="auto">
              <a:xfrm>
                <a:off x="8262938" y="6097588"/>
                <a:ext cx="192088" cy="163513"/>
              </a:xfrm>
              <a:custGeom>
                <a:avLst/>
                <a:gdLst>
                  <a:gd name="T0" fmla="*/ 49 w 242"/>
                  <a:gd name="T1" fmla="*/ 205 h 205"/>
                  <a:gd name="T2" fmla="*/ 140 w 242"/>
                  <a:gd name="T3" fmla="*/ 157 h 205"/>
                  <a:gd name="T4" fmla="*/ 242 w 242"/>
                  <a:gd name="T5" fmla="*/ 0 h 205"/>
                  <a:gd name="T6" fmla="*/ 67 w 242"/>
                  <a:gd name="T7" fmla="*/ 65 h 205"/>
                  <a:gd name="T8" fmla="*/ 0 w 242"/>
                  <a:gd name="T9" fmla="*/ 143 h 205"/>
                  <a:gd name="T10" fmla="*/ 103 w 242"/>
                  <a:gd name="T11" fmla="*/ 111 h 205"/>
                  <a:gd name="T12" fmla="*/ 49 w 242"/>
                  <a:gd name="T1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05">
                    <a:moveTo>
                      <a:pt x="49" y="205"/>
                    </a:moveTo>
                    <a:cubicBezTo>
                      <a:pt x="78" y="195"/>
                      <a:pt x="111" y="180"/>
                      <a:pt x="140" y="157"/>
                    </a:cubicBezTo>
                    <a:cubicBezTo>
                      <a:pt x="217" y="96"/>
                      <a:pt x="242" y="0"/>
                      <a:pt x="242" y="0"/>
                    </a:cubicBezTo>
                    <a:cubicBezTo>
                      <a:pt x="242" y="0"/>
                      <a:pt x="143" y="4"/>
                      <a:pt x="67" y="65"/>
                    </a:cubicBezTo>
                    <a:cubicBezTo>
                      <a:pt x="38" y="88"/>
                      <a:pt x="16" y="116"/>
                      <a:pt x="0" y="143"/>
                    </a:cubicBezTo>
                    <a:lnTo>
                      <a:pt x="103" y="111"/>
                    </a:lnTo>
                    <a:lnTo>
                      <a:pt x="49" y="20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4800"/>
            <a:ext cx="3866400" cy="386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459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6"/>
          <p:cNvSpPr>
            <a:spLocks noChangeArrowheads="1"/>
          </p:cNvSpPr>
          <p:nvPr userDrawn="1"/>
        </p:nvSpPr>
        <p:spPr bwMode="auto">
          <a:xfrm>
            <a:off x="4111625" y="1863725"/>
            <a:ext cx="5032375" cy="3867150"/>
          </a:xfrm>
          <a:prstGeom prst="rect">
            <a:avLst/>
          </a:prstGeom>
          <a:solidFill>
            <a:srgbClr val="E1EBF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6313" y="2964498"/>
            <a:ext cx="3960000" cy="897682"/>
          </a:xfrm>
        </p:spPr>
        <p:txBody>
          <a:bodyPr anchor="b" anchorCtr="0">
            <a:spAutoFit/>
          </a:bodyPr>
          <a:lstStyle>
            <a:lvl1pPr>
              <a:lnSpc>
                <a:spcPts val="3500"/>
              </a:lnSpc>
              <a:defRPr sz="35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313" y="4069080"/>
            <a:ext cx="3960000" cy="718145"/>
          </a:xfrm>
        </p:spPr>
        <p:txBody>
          <a:bodyPr anchor="t" anchorCtr="0">
            <a:spAutoFit/>
          </a:bodyPr>
          <a:lstStyle>
            <a:lvl1pPr marL="0" indent="0" algn="l">
              <a:lnSpc>
                <a:spcPts val="2800"/>
              </a:lnSpc>
              <a:spcAft>
                <a:spcPts val="0"/>
              </a:spcAft>
              <a:buNone/>
              <a:defRPr sz="245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827088" y="690563"/>
            <a:ext cx="7694612" cy="5934075"/>
            <a:chOff x="827088" y="690563"/>
            <a:chExt cx="7694612" cy="5934075"/>
          </a:xfrm>
        </p:grpSpPr>
        <p:grpSp>
          <p:nvGrpSpPr>
            <p:cNvPr id="9" name="Group 8"/>
            <p:cNvGrpSpPr/>
            <p:nvPr userDrawn="1"/>
          </p:nvGrpSpPr>
          <p:grpSpPr>
            <a:xfrm>
              <a:off x="827088" y="690563"/>
              <a:ext cx="2193925" cy="561975"/>
              <a:chOff x="827088" y="690563"/>
              <a:chExt cx="2193925" cy="561975"/>
            </a:xfrm>
            <a:solidFill>
              <a:srgbClr val="005A7C"/>
            </a:solidFill>
          </p:grpSpPr>
          <p:sp>
            <p:nvSpPr>
              <p:cNvPr id="23" name="Freeform 7"/>
              <p:cNvSpPr>
                <a:spLocks/>
              </p:cNvSpPr>
              <p:nvPr userDrawn="1"/>
            </p:nvSpPr>
            <p:spPr bwMode="auto">
              <a:xfrm>
                <a:off x="827088" y="690563"/>
                <a:ext cx="280988" cy="239713"/>
              </a:xfrm>
              <a:custGeom>
                <a:avLst/>
                <a:gdLst>
                  <a:gd name="T0" fmla="*/ 0 w 353"/>
                  <a:gd name="T1" fmla="*/ 253 h 300"/>
                  <a:gd name="T2" fmla="*/ 13 w 353"/>
                  <a:gd name="T3" fmla="*/ 253 h 300"/>
                  <a:gd name="T4" fmla="*/ 23 w 353"/>
                  <a:gd name="T5" fmla="*/ 244 h 300"/>
                  <a:gd name="T6" fmla="*/ 42 w 353"/>
                  <a:gd name="T7" fmla="*/ 0 h 300"/>
                  <a:gd name="T8" fmla="*/ 100 w 353"/>
                  <a:gd name="T9" fmla="*/ 0 h 300"/>
                  <a:gd name="T10" fmla="*/ 161 w 353"/>
                  <a:gd name="T11" fmla="*/ 143 h 300"/>
                  <a:gd name="T12" fmla="*/ 176 w 353"/>
                  <a:gd name="T13" fmla="*/ 183 h 300"/>
                  <a:gd name="T14" fmla="*/ 177 w 353"/>
                  <a:gd name="T15" fmla="*/ 183 h 300"/>
                  <a:gd name="T16" fmla="*/ 192 w 353"/>
                  <a:gd name="T17" fmla="*/ 143 h 300"/>
                  <a:gd name="T18" fmla="*/ 254 w 353"/>
                  <a:gd name="T19" fmla="*/ 0 h 300"/>
                  <a:gd name="T20" fmla="*/ 311 w 353"/>
                  <a:gd name="T21" fmla="*/ 0 h 300"/>
                  <a:gd name="T22" fmla="*/ 331 w 353"/>
                  <a:gd name="T23" fmla="*/ 244 h 300"/>
                  <a:gd name="T24" fmla="*/ 340 w 353"/>
                  <a:gd name="T25" fmla="*/ 253 h 300"/>
                  <a:gd name="T26" fmla="*/ 353 w 353"/>
                  <a:gd name="T27" fmla="*/ 253 h 300"/>
                  <a:gd name="T28" fmla="*/ 353 w 353"/>
                  <a:gd name="T29" fmla="*/ 300 h 300"/>
                  <a:gd name="T30" fmla="*/ 305 w 353"/>
                  <a:gd name="T31" fmla="*/ 300 h 300"/>
                  <a:gd name="T32" fmla="*/ 277 w 353"/>
                  <a:gd name="T33" fmla="*/ 271 h 300"/>
                  <a:gd name="T34" fmla="*/ 267 w 353"/>
                  <a:gd name="T35" fmla="*/ 138 h 300"/>
                  <a:gd name="T36" fmla="*/ 266 w 353"/>
                  <a:gd name="T37" fmla="*/ 91 h 300"/>
                  <a:gd name="T38" fmla="*/ 265 w 353"/>
                  <a:gd name="T39" fmla="*/ 91 h 300"/>
                  <a:gd name="T40" fmla="*/ 249 w 353"/>
                  <a:gd name="T41" fmla="*/ 138 h 300"/>
                  <a:gd name="T42" fmla="*/ 199 w 353"/>
                  <a:gd name="T43" fmla="*/ 249 h 300"/>
                  <a:gd name="T44" fmla="*/ 154 w 353"/>
                  <a:gd name="T45" fmla="*/ 249 h 300"/>
                  <a:gd name="T46" fmla="*/ 104 w 353"/>
                  <a:gd name="T47" fmla="*/ 138 h 300"/>
                  <a:gd name="T48" fmla="*/ 88 w 353"/>
                  <a:gd name="T49" fmla="*/ 91 h 300"/>
                  <a:gd name="T50" fmla="*/ 87 w 353"/>
                  <a:gd name="T51" fmla="*/ 91 h 300"/>
                  <a:gd name="T52" fmla="*/ 86 w 353"/>
                  <a:gd name="T53" fmla="*/ 138 h 300"/>
                  <a:gd name="T54" fmla="*/ 77 w 353"/>
                  <a:gd name="T55" fmla="*/ 271 h 300"/>
                  <a:gd name="T56" fmla="*/ 48 w 353"/>
                  <a:gd name="T57" fmla="*/ 300 h 300"/>
                  <a:gd name="T58" fmla="*/ 0 w 353"/>
                  <a:gd name="T59" fmla="*/ 300 h 300"/>
                  <a:gd name="T60" fmla="*/ 0 w 353"/>
                  <a:gd name="T61" fmla="*/ 25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53" h="300">
                    <a:moveTo>
                      <a:pt x="0" y="253"/>
                    </a:moveTo>
                    <a:lnTo>
                      <a:pt x="13" y="253"/>
                    </a:lnTo>
                    <a:cubicBezTo>
                      <a:pt x="19" y="253"/>
                      <a:pt x="22" y="250"/>
                      <a:pt x="23" y="244"/>
                    </a:cubicBezTo>
                    <a:lnTo>
                      <a:pt x="42" y="0"/>
                    </a:lnTo>
                    <a:lnTo>
                      <a:pt x="100" y="0"/>
                    </a:lnTo>
                    <a:lnTo>
                      <a:pt x="161" y="143"/>
                    </a:lnTo>
                    <a:cubicBezTo>
                      <a:pt x="169" y="160"/>
                      <a:pt x="176" y="183"/>
                      <a:pt x="176" y="183"/>
                    </a:cubicBezTo>
                    <a:lnTo>
                      <a:pt x="177" y="183"/>
                    </a:lnTo>
                    <a:cubicBezTo>
                      <a:pt x="177" y="183"/>
                      <a:pt x="185" y="160"/>
                      <a:pt x="192" y="143"/>
                    </a:cubicBezTo>
                    <a:lnTo>
                      <a:pt x="254" y="0"/>
                    </a:lnTo>
                    <a:lnTo>
                      <a:pt x="311" y="0"/>
                    </a:lnTo>
                    <a:lnTo>
                      <a:pt x="331" y="244"/>
                    </a:lnTo>
                    <a:cubicBezTo>
                      <a:pt x="331" y="250"/>
                      <a:pt x="334" y="253"/>
                      <a:pt x="340" y="253"/>
                    </a:cubicBezTo>
                    <a:lnTo>
                      <a:pt x="353" y="253"/>
                    </a:lnTo>
                    <a:lnTo>
                      <a:pt x="353" y="300"/>
                    </a:lnTo>
                    <a:lnTo>
                      <a:pt x="305" y="300"/>
                    </a:lnTo>
                    <a:cubicBezTo>
                      <a:pt x="285" y="300"/>
                      <a:pt x="278" y="292"/>
                      <a:pt x="277" y="271"/>
                    </a:cubicBezTo>
                    <a:lnTo>
                      <a:pt x="267" y="138"/>
                    </a:lnTo>
                    <a:cubicBezTo>
                      <a:pt x="265" y="118"/>
                      <a:pt x="266" y="91"/>
                      <a:pt x="266" y="91"/>
                    </a:cubicBezTo>
                    <a:lnTo>
                      <a:pt x="265" y="91"/>
                    </a:lnTo>
                    <a:cubicBezTo>
                      <a:pt x="265" y="91"/>
                      <a:pt x="256" y="121"/>
                      <a:pt x="249" y="138"/>
                    </a:cubicBezTo>
                    <a:lnTo>
                      <a:pt x="199" y="249"/>
                    </a:lnTo>
                    <a:lnTo>
                      <a:pt x="154" y="249"/>
                    </a:lnTo>
                    <a:lnTo>
                      <a:pt x="104" y="138"/>
                    </a:lnTo>
                    <a:cubicBezTo>
                      <a:pt x="97" y="121"/>
                      <a:pt x="88" y="91"/>
                      <a:pt x="88" y="91"/>
                    </a:cubicBezTo>
                    <a:lnTo>
                      <a:pt x="87" y="91"/>
                    </a:lnTo>
                    <a:cubicBezTo>
                      <a:pt x="87" y="91"/>
                      <a:pt x="88" y="118"/>
                      <a:pt x="86" y="138"/>
                    </a:cubicBezTo>
                    <a:lnTo>
                      <a:pt x="77" y="271"/>
                    </a:lnTo>
                    <a:cubicBezTo>
                      <a:pt x="75" y="292"/>
                      <a:pt x="68" y="300"/>
                      <a:pt x="48" y="300"/>
                    </a:cubicBezTo>
                    <a:lnTo>
                      <a:pt x="0" y="300"/>
                    </a:lnTo>
                    <a:lnTo>
                      <a:pt x="0" y="25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Freeform 8"/>
              <p:cNvSpPr>
                <a:spLocks noEditPoints="1"/>
              </p:cNvSpPr>
              <p:nvPr userDrawn="1"/>
            </p:nvSpPr>
            <p:spPr bwMode="auto">
              <a:xfrm>
                <a:off x="1116013" y="754063"/>
                <a:ext cx="161925" cy="179388"/>
              </a:xfrm>
              <a:custGeom>
                <a:avLst/>
                <a:gdLst>
                  <a:gd name="T0" fmla="*/ 150 w 205"/>
                  <a:gd name="T1" fmla="*/ 85 h 226"/>
                  <a:gd name="T2" fmla="*/ 110 w 205"/>
                  <a:gd name="T3" fmla="*/ 42 h 226"/>
                  <a:gd name="T4" fmla="*/ 57 w 205"/>
                  <a:gd name="T5" fmla="*/ 85 h 226"/>
                  <a:gd name="T6" fmla="*/ 150 w 205"/>
                  <a:gd name="T7" fmla="*/ 85 h 226"/>
                  <a:gd name="T8" fmla="*/ 110 w 205"/>
                  <a:gd name="T9" fmla="*/ 0 h 226"/>
                  <a:gd name="T10" fmla="*/ 205 w 205"/>
                  <a:gd name="T11" fmla="*/ 103 h 226"/>
                  <a:gd name="T12" fmla="*/ 204 w 205"/>
                  <a:gd name="T13" fmla="*/ 123 h 226"/>
                  <a:gd name="T14" fmla="*/ 55 w 205"/>
                  <a:gd name="T15" fmla="*/ 123 h 226"/>
                  <a:gd name="T16" fmla="*/ 120 w 205"/>
                  <a:gd name="T17" fmla="*/ 181 h 226"/>
                  <a:gd name="T18" fmla="*/ 180 w 205"/>
                  <a:gd name="T19" fmla="*/ 157 h 226"/>
                  <a:gd name="T20" fmla="*/ 203 w 205"/>
                  <a:gd name="T21" fmla="*/ 194 h 226"/>
                  <a:gd name="T22" fmla="*/ 116 w 205"/>
                  <a:gd name="T23" fmla="*/ 226 h 226"/>
                  <a:gd name="T24" fmla="*/ 0 w 205"/>
                  <a:gd name="T25" fmla="*/ 113 h 226"/>
                  <a:gd name="T26" fmla="*/ 110 w 205"/>
                  <a:gd name="T2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5" h="226">
                    <a:moveTo>
                      <a:pt x="150" y="85"/>
                    </a:moveTo>
                    <a:cubicBezTo>
                      <a:pt x="149" y="60"/>
                      <a:pt x="132" y="42"/>
                      <a:pt x="110" y="42"/>
                    </a:cubicBezTo>
                    <a:cubicBezTo>
                      <a:pt x="82" y="42"/>
                      <a:pt x="63" y="58"/>
                      <a:pt x="57" y="85"/>
                    </a:cubicBezTo>
                    <a:lnTo>
                      <a:pt x="150" y="85"/>
                    </a:lnTo>
                    <a:close/>
                    <a:moveTo>
                      <a:pt x="110" y="0"/>
                    </a:moveTo>
                    <a:cubicBezTo>
                      <a:pt x="171" y="0"/>
                      <a:pt x="205" y="46"/>
                      <a:pt x="205" y="103"/>
                    </a:cubicBezTo>
                    <a:cubicBezTo>
                      <a:pt x="205" y="109"/>
                      <a:pt x="204" y="123"/>
                      <a:pt x="204" y="123"/>
                    </a:cubicBezTo>
                    <a:lnTo>
                      <a:pt x="55" y="123"/>
                    </a:lnTo>
                    <a:cubicBezTo>
                      <a:pt x="59" y="161"/>
                      <a:pt x="87" y="181"/>
                      <a:pt x="120" y="181"/>
                    </a:cubicBezTo>
                    <a:cubicBezTo>
                      <a:pt x="154" y="181"/>
                      <a:pt x="180" y="157"/>
                      <a:pt x="180" y="157"/>
                    </a:cubicBezTo>
                    <a:lnTo>
                      <a:pt x="203" y="194"/>
                    </a:lnTo>
                    <a:cubicBezTo>
                      <a:pt x="203" y="194"/>
                      <a:pt x="170" y="226"/>
                      <a:pt x="116" y="226"/>
                    </a:cubicBezTo>
                    <a:cubicBezTo>
                      <a:pt x="44" y="226"/>
                      <a:pt x="0" y="175"/>
                      <a:pt x="0" y="113"/>
                    </a:cubicBezTo>
                    <a:cubicBezTo>
                      <a:pt x="0" y="47"/>
                      <a:pt x="45" y="0"/>
                      <a:pt x="110" y="0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Freeform 9"/>
              <p:cNvSpPr>
                <a:spLocks/>
              </p:cNvSpPr>
              <p:nvPr userDrawn="1"/>
            </p:nvSpPr>
            <p:spPr bwMode="auto">
              <a:xfrm>
                <a:off x="1292225" y="754063"/>
                <a:ext cx="203200" cy="176213"/>
              </a:xfrm>
              <a:custGeom>
                <a:avLst/>
                <a:gdLst>
                  <a:gd name="T0" fmla="*/ 26 w 255"/>
                  <a:gd name="T1" fmla="*/ 61 h 221"/>
                  <a:gd name="T2" fmla="*/ 16 w 255"/>
                  <a:gd name="T3" fmla="*/ 51 h 221"/>
                  <a:gd name="T4" fmla="*/ 0 w 255"/>
                  <a:gd name="T5" fmla="*/ 51 h 221"/>
                  <a:gd name="T6" fmla="*/ 0 w 255"/>
                  <a:gd name="T7" fmla="*/ 6 h 221"/>
                  <a:gd name="T8" fmla="*/ 49 w 255"/>
                  <a:gd name="T9" fmla="*/ 6 h 221"/>
                  <a:gd name="T10" fmla="*/ 77 w 255"/>
                  <a:gd name="T11" fmla="*/ 30 h 221"/>
                  <a:gd name="T12" fmla="*/ 77 w 255"/>
                  <a:gd name="T13" fmla="*/ 36 h 221"/>
                  <a:gd name="T14" fmla="*/ 77 w 255"/>
                  <a:gd name="T15" fmla="*/ 45 h 221"/>
                  <a:gd name="T16" fmla="*/ 77 w 255"/>
                  <a:gd name="T17" fmla="*/ 45 h 221"/>
                  <a:gd name="T18" fmla="*/ 153 w 255"/>
                  <a:gd name="T19" fmla="*/ 0 h 221"/>
                  <a:gd name="T20" fmla="*/ 229 w 255"/>
                  <a:gd name="T21" fmla="*/ 83 h 221"/>
                  <a:gd name="T22" fmla="*/ 229 w 255"/>
                  <a:gd name="T23" fmla="*/ 167 h 221"/>
                  <a:gd name="T24" fmla="*/ 238 w 255"/>
                  <a:gd name="T25" fmla="*/ 176 h 221"/>
                  <a:gd name="T26" fmla="*/ 255 w 255"/>
                  <a:gd name="T27" fmla="*/ 176 h 221"/>
                  <a:gd name="T28" fmla="*/ 255 w 255"/>
                  <a:gd name="T29" fmla="*/ 221 h 221"/>
                  <a:gd name="T30" fmla="*/ 204 w 255"/>
                  <a:gd name="T31" fmla="*/ 221 h 221"/>
                  <a:gd name="T32" fmla="*/ 175 w 255"/>
                  <a:gd name="T33" fmla="*/ 192 h 221"/>
                  <a:gd name="T34" fmla="*/ 175 w 255"/>
                  <a:gd name="T35" fmla="*/ 94 h 221"/>
                  <a:gd name="T36" fmla="*/ 141 w 255"/>
                  <a:gd name="T37" fmla="*/ 50 h 221"/>
                  <a:gd name="T38" fmla="*/ 83 w 255"/>
                  <a:gd name="T39" fmla="*/ 94 h 221"/>
                  <a:gd name="T40" fmla="*/ 79 w 255"/>
                  <a:gd name="T41" fmla="*/ 122 h 221"/>
                  <a:gd name="T42" fmla="*/ 79 w 255"/>
                  <a:gd name="T43" fmla="*/ 221 h 221"/>
                  <a:gd name="T44" fmla="*/ 26 w 255"/>
                  <a:gd name="T45" fmla="*/ 221 h 221"/>
                  <a:gd name="T46" fmla="*/ 26 w 255"/>
                  <a:gd name="T47" fmla="*/ 61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5" h="221">
                    <a:moveTo>
                      <a:pt x="26" y="61"/>
                    </a:moveTo>
                    <a:cubicBezTo>
                      <a:pt x="26" y="54"/>
                      <a:pt x="22" y="51"/>
                      <a:pt x="16" y="51"/>
                    </a:cubicBezTo>
                    <a:lnTo>
                      <a:pt x="0" y="51"/>
                    </a:lnTo>
                    <a:lnTo>
                      <a:pt x="0" y="6"/>
                    </a:lnTo>
                    <a:lnTo>
                      <a:pt x="49" y="6"/>
                    </a:lnTo>
                    <a:cubicBezTo>
                      <a:pt x="68" y="6"/>
                      <a:pt x="77" y="14"/>
                      <a:pt x="77" y="30"/>
                    </a:cubicBezTo>
                    <a:lnTo>
                      <a:pt x="77" y="36"/>
                    </a:lnTo>
                    <a:cubicBezTo>
                      <a:pt x="77" y="41"/>
                      <a:pt x="77" y="45"/>
                      <a:pt x="77" y="45"/>
                    </a:cubicBezTo>
                    <a:lnTo>
                      <a:pt x="77" y="45"/>
                    </a:lnTo>
                    <a:cubicBezTo>
                      <a:pt x="87" y="27"/>
                      <a:pt x="110" y="0"/>
                      <a:pt x="153" y="0"/>
                    </a:cubicBezTo>
                    <a:cubicBezTo>
                      <a:pt x="201" y="0"/>
                      <a:pt x="229" y="25"/>
                      <a:pt x="229" y="83"/>
                    </a:cubicBezTo>
                    <a:lnTo>
                      <a:pt x="229" y="167"/>
                    </a:lnTo>
                    <a:cubicBezTo>
                      <a:pt x="229" y="173"/>
                      <a:pt x="232" y="176"/>
                      <a:pt x="238" y="176"/>
                    </a:cubicBezTo>
                    <a:lnTo>
                      <a:pt x="255" y="176"/>
                    </a:lnTo>
                    <a:lnTo>
                      <a:pt x="255" y="221"/>
                    </a:lnTo>
                    <a:lnTo>
                      <a:pt x="204" y="221"/>
                    </a:lnTo>
                    <a:cubicBezTo>
                      <a:pt x="184" y="221"/>
                      <a:pt x="175" y="213"/>
                      <a:pt x="175" y="192"/>
                    </a:cubicBezTo>
                    <a:lnTo>
                      <a:pt x="175" y="94"/>
                    </a:lnTo>
                    <a:cubicBezTo>
                      <a:pt x="175" y="67"/>
                      <a:pt x="168" y="50"/>
                      <a:pt x="141" y="50"/>
                    </a:cubicBezTo>
                    <a:cubicBezTo>
                      <a:pt x="112" y="50"/>
                      <a:pt x="91" y="68"/>
                      <a:pt x="83" y="94"/>
                    </a:cubicBezTo>
                    <a:cubicBezTo>
                      <a:pt x="80" y="102"/>
                      <a:pt x="79" y="112"/>
                      <a:pt x="79" y="122"/>
                    </a:cubicBezTo>
                    <a:lnTo>
                      <a:pt x="79" y="221"/>
                    </a:lnTo>
                    <a:lnTo>
                      <a:pt x="26" y="221"/>
                    </a:lnTo>
                    <a:lnTo>
                      <a:pt x="26" y="6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Freeform 10"/>
              <p:cNvSpPr>
                <a:spLocks/>
              </p:cNvSpPr>
              <p:nvPr userDrawn="1"/>
            </p:nvSpPr>
            <p:spPr bwMode="auto">
              <a:xfrm>
                <a:off x="1500188" y="712788"/>
                <a:ext cx="106363" cy="219075"/>
              </a:xfrm>
              <a:custGeom>
                <a:avLst/>
                <a:gdLst>
                  <a:gd name="T0" fmla="*/ 28 w 134"/>
                  <a:gd name="T1" fmla="*/ 101 h 276"/>
                  <a:gd name="T2" fmla="*/ 0 w 134"/>
                  <a:gd name="T3" fmla="*/ 101 h 276"/>
                  <a:gd name="T4" fmla="*/ 0 w 134"/>
                  <a:gd name="T5" fmla="*/ 59 h 276"/>
                  <a:gd name="T6" fmla="*/ 29 w 134"/>
                  <a:gd name="T7" fmla="*/ 59 h 276"/>
                  <a:gd name="T8" fmla="*/ 29 w 134"/>
                  <a:gd name="T9" fmla="*/ 0 h 276"/>
                  <a:gd name="T10" fmla="*/ 82 w 134"/>
                  <a:gd name="T11" fmla="*/ 0 h 276"/>
                  <a:gd name="T12" fmla="*/ 82 w 134"/>
                  <a:gd name="T13" fmla="*/ 59 h 276"/>
                  <a:gd name="T14" fmla="*/ 131 w 134"/>
                  <a:gd name="T15" fmla="*/ 59 h 276"/>
                  <a:gd name="T16" fmla="*/ 131 w 134"/>
                  <a:gd name="T17" fmla="*/ 101 h 276"/>
                  <a:gd name="T18" fmla="*/ 82 w 134"/>
                  <a:gd name="T19" fmla="*/ 101 h 276"/>
                  <a:gd name="T20" fmla="*/ 82 w 134"/>
                  <a:gd name="T21" fmla="*/ 188 h 276"/>
                  <a:gd name="T22" fmla="*/ 125 w 134"/>
                  <a:gd name="T23" fmla="*/ 229 h 276"/>
                  <a:gd name="T24" fmla="*/ 134 w 134"/>
                  <a:gd name="T25" fmla="*/ 228 h 276"/>
                  <a:gd name="T26" fmla="*/ 134 w 134"/>
                  <a:gd name="T27" fmla="*/ 275 h 276"/>
                  <a:gd name="T28" fmla="*/ 118 w 134"/>
                  <a:gd name="T29" fmla="*/ 276 h 276"/>
                  <a:gd name="T30" fmla="*/ 28 w 134"/>
                  <a:gd name="T31" fmla="*/ 195 h 276"/>
                  <a:gd name="T32" fmla="*/ 28 w 134"/>
                  <a:gd name="T33" fmla="*/ 10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276">
                    <a:moveTo>
                      <a:pt x="28" y="101"/>
                    </a:moveTo>
                    <a:lnTo>
                      <a:pt x="0" y="101"/>
                    </a:lnTo>
                    <a:lnTo>
                      <a:pt x="0" y="59"/>
                    </a:lnTo>
                    <a:lnTo>
                      <a:pt x="29" y="59"/>
                    </a:lnTo>
                    <a:lnTo>
                      <a:pt x="29" y="0"/>
                    </a:lnTo>
                    <a:lnTo>
                      <a:pt x="82" y="0"/>
                    </a:lnTo>
                    <a:lnTo>
                      <a:pt x="82" y="59"/>
                    </a:lnTo>
                    <a:lnTo>
                      <a:pt x="131" y="59"/>
                    </a:lnTo>
                    <a:lnTo>
                      <a:pt x="131" y="101"/>
                    </a:lnTo>
                    <a:lnTo>
                      <a:pt x="82" y="101"/>
                    </a:lnTo>
                    <a:lnTo>
                      <a:pt x="82" y="188"/>
                    </a:lnTo>
                    <a:cubicBezTo>
                      <a:pt x="82" y="224"/>
                      <a:pt x="110" y="229"/>
                      <a:pt x="125" y="229"/>
                    </a:cubicBezTo>
                    <a:cubicBezTo>
                      <a:pt x="130" y="229"/>
                      <a:pt x="134" y="228"/>
                      <a:pt x="134" y="228"/>
                    </a:cubicBezTo>
                    <a:lnTo>
                      <a:pt x="134" y="275"/>
                    </a:lnTo>
                    <a:cubicBezTo>
                      <a:pt x="134" y="275"/>
                      <a:pt x="127" y="276"/>
                      <a:pt x="118" y="276"/>
                    </a:cubicBezTo>
                    <a:cubicBezTo>
                      <a:pt x="88" y="276"/>
                      <a:pt x="28" y="267"/>
                      <a:pt x="28" y="195"/>
                    </a:cubicBezTo>
                    <a:lnTo>
                      <a:pt x="28" y="1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Freeform 11"/>
              <p:cNvSpPr>
                <a:spLocks noEditPoints="1"/>
              </p:cNvSpPr>
              <p:nvPr userDrawn="1"/>
            </p:nvSpPr>
            <p:spPr bwMode="auto">
              <a:xfrm>
                <a:off x="1628775" y="754063"/>
                <a:ext cx="169863" cy="179388"/>
              </a:xfrm>
              <a:custGeom>
                <a:avLst/>
                <a:gdLst>
                  <a:gd name="T0" fmla="*/ 87 w 215"/>
                  <a:gd name="T1" fmla="*/ 184 h 226"/>
                  <a:gd name="T2" fmla="*/ 136 w 215"/>
                  <a:gd name="T3" fmla="*/ 128 h 226"/>
                  <a:gd name="T4" fmla="*/ 136 w 215"/>
                  <a:gd name="T5" fmla="*/ 123 h 226"/>
                  <a:gd name="T6" fmla="*/ 127 w 215"/>
                  <a:gd name="T7" fmla="*/ 123 h 226"/>
                  <a:gd name="T8" fmla="*/ 54 w 215"/>
                  <a:gd name="T9" fmla="*/ 157 h 226"/>
                  <a:gd name="T10" fmla="*/ 87 w 215"/>
                  <a:gd name="T11" fmla="*/ 184 h 226"/>
                  <a:gd name="T12" fmla="*/ 128 w 215"/>
                  <a:gd name="T13" fmla="*/ 86 h 226"/>
                  <a:gd name="T14" fmla="*/ 135 w 215"/>
                  <a:gd name="T15" fmla="*/ 86 h 226"/>
                  <a:gd name="T16" fmla="*/ 135 w 215"/>
                  <a:gd name="T17" fmla="*/ 84 h 226"/>
                  <a:gd name="T18" fmla="*/ 95 w 215"/>
                  <a:gd name="T19" fmla="*/ 42 h 226"/>
                  <a:gd name="T20" fmla="*/ 67 w 215"/>
                  <a:gd name="T21" fmla="*/ 56 h 226"/>
                  <a:gd name="T22" fmla="*/ 67 w 215"/>
                  <a:gd name="T23" fmla="*/ 68 h 226"/>
                  <a:gd name="T24" fmla="*/ 17 w 215"/>
                  <a:gd name="T25" fmla="*/ 68 h 226"/>
                  <a:gd name="T26" fmla="*/ 17 w 215"/>
                  <a:gd name="T27" fmla="*/ 45 h 226"/>
                  <a:gd name="T28" fmla="*/ 96 w 215"/>
                  <a:gd name="T29" fmla="*/ 0 h 226"/>
                  <a:gd name="T30" fmla="*/ 189 w 215"/>
                  <a:gd name="T31" fmla="*/ 86 h 226"/>
                  <a:gd name="T32" fmla="*/ 189 w 215"/>
                  <a:gd name="T33" fmla="*/ 167 h 226"/>
                  <a:gd name="T34" fmla="*/ 198 w 215"/>
                  <a:gd name="T35" fmla="*/ 176 h 226"/>
                  <a:gd name="T36" fmla="*/ 215 w 215"/>
                  <a:gd name="T37" fmla="*/ 176 h 226"/>
                  <a:gd name="T38" fmla="*/ 215 w 215"/>
                  <a:gd name="T39" fmla="*/ 221 h 226"/>
                  <a:gd name="T40" fmla="*/ 167 w 215"/>
                  <a:gd name="T41" fmla="*/ 221 h 226"/>
                  <a:gd name="T42" fmla="*/ 139 w 215"/>
                  <a:gd name="T43" fmla="*/ 198 h 226"/>
                  <a:gd name="T44" fmla="*/ 140 w 215"/>
                  <a:gd name="T45" fmla="*/ 188 h 226"/>
                  <a:gd name="T46" fmla="*/ 139 w 215"/>
                  <a:gd name="T47" fmla="*/ 188 h 226"/>
                  <a:gd name="T48" fmla="*/ 74 w 215"/>
                  <a:gd name="T49" fmla="*/ 226 h 226"/>
                  <a:gd name="T50" fmla="*/ 0 w 215"/>
                  <a:gd name="T51" fmla="*/ 159 h 226"/>
                  <a:gd name="T52" fmla="*/ 128 w 215"/>
                  <a:gd name="T53" fmla="*/ 8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5" h="226">
                    <a:moveTo>
                      <a:pt x="87" y="184"/>
                    </a:moveTo>
                    <a:cubicBezTo>
                      <a:pt x="116" y="184"/>
                      <a:pt x="136" y="154"/>
                      <a:pt x="136" y="128"/>
                    </a:cubicBezTo>
                    <a:lnTo>
                      <a:pt x="136" y="123"/>
                    </a:lnTo>
                    <a:lnTo>
                      <a:pt x="127" y="123"/>
                    </a:lnTo>
                    <a:cubicBezTo>
                      <a:pt x="99" y="123"/>
                      <a:pt x="54" y="127"/>
                      <a:pt x="54" y="157"/>
                    </a:cubicBezTo>
                    <a:cubicBezTo>
                      <a:pt x="54" y="171"/>
                      <a:pt x="65" y="184"/>
                      <a:pt x="87" y="184"/>
                    </a:cubicBezTo>
                    <a:moveTo>
                      <a:pt x="128" y="86"/>
                    </a:moveTo>
                    <a:lnTo>
                      <a:pt x="135" y="86"/>
                    </a:lnTo>
                    <a:lnTo>
                      <a:pt x="135" y="84"/>
                    </a:lnTo>
                    <a:cubicBezTo>
                      <a:pt x="135" y="53"/>
                      <a:pt x="123" y="42"/>
                      <a:pt x="95" y="42"/>
                    </a:cubicBezTo>
                    <a:cubicBezTo>
                      <a:pt x="86" y="42"/>
                      <a:pt x="67" y="44"/>
                      <a:pt x="67" y="56"/>
                    </a:cubicBezTo>
                    <a:lnTo>
                      <a:pt x="67" y="68"/>
                    </a:lnTo>
                    <a:lnTo>
                      <a:pt x="17" y="68"/>
                    </a:lnTo>
                    <a:lnTo>
                      <a:pt x="17" y="45"/>
                    </a:lnTo>
                    <a:cubicBezTo>
                      <a:pt x="17" y="5"/>
                      <a:pt x="73" y="0"/>
                      <a:pt x="96" y="0"/>
                    </a:cubicBezTo>
                    <a:cubicBezTo>
                      <a:pt x="168" y="0"/>
                      <a:pt x="189" y="38"/>
                      <a:pt x="189" y="86"/>
                    </a:cubicBezTo>
                    <a:lnTo>
                      <a:pt x="189" y="167"/>
                    </a:lnTo>
                    <a:cubicBezTo>
                      <a:pt x="189" y="173"/>
                      <a:pt x="192" y="176"/>
                      <a:pt x="198" y="176"/>
                    </a:cubicBezTo>
                    <a:lnTo>
                      <a:pt x="215" y="176"/>
                    </a:lnTo>
                    <a:lnTo>
                      <a:pt x="215" y="221"/>
                    </a:lnTo>
                    <a:lnTo>
                      <a:pt x="167" y="221"/>
                    </a:lnTo>
                    <a:cubicBezTo>
                      <a:pt x="147" y="221"/>
                      <a:pt x="139" y="210"/>
                      <a:pt x="139" y="198"/>
                    </a:cubicBezTo>
                    <a:cubicBezTo>
                      <a:pt x="139" y="192"/>
                      <a:pt x="140" y="188"/>
                      <a:pt x="140" y="188"/>
                    </a:cubicBezTo>
                    <a:lnTo>
                      <a:pt x="139" y="188"/>
                    </a:lnTo>
                    <a:cubicBezTo>
                      <a:pt x="139" y="188"/>
                      <a:pt x="123" y="226"/>
                      <a:pt x="74" y="226"/>
                    </a:cubicBezTo>
                    <a:cubicBezTo>
                      <a:pt x="35" y="226"/>
                      <a:pt x="0" y="202"/>
                      <a:pt x="0" y="159"/>
                    </a:cubicBezTo>
                    <a:cubicBezTo>
                      <a:pt x="0" y="91"/>
                      <a:pt x="93" y="86"/>
                      <a:pt x="128" y="86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8" name="Freeform 12"/>
              <p:cNvSpPr>
                <a:spLocks/>
              </p:cNvSpPr>
              <p:nvPr userDrawn="1"/>
            </p:nvSpPr>
            <p:spPr bwMode="auto">
              <a:xfrm>
                <a:off x="1811338" y="690563"/>
                <a:ext cx="84138" cy="239713"/>
              </a:xfrm>
              <a:custGeom>
                <a:avLst/>
                <a:gdLst>
                  <a:gd name="T0" fmla="*/ 26 w 106"/>
                  <a:gd name="T1" fmla="*/ 55 h 300"/>
                  <a:gd name="T2" fmla="*/ 17 w 106"/>
                  <a:gd name="T3" fmla="*/ 46 h 300"/>
                  <a:gd name="T4" fmla="*/ 0 w 106"/>
                  <a:gd name="T5" fmla="*/ 46 h 300"/>
                  <a:gd name="T6" fmla="*/ 0 w 106"/>
                  <a:gd name="T7" fmla="*/ 0 h 300"/>
                  <a:gd name="T8" fmla="*/ 51 w 106"/>
                  <a:gd name="T9" fmla="*/ 0 h 300"/>
                  <a:gd name="T10" fmla="*/ 80 w 106"/>
                  <a:gd name="T11" fmla="*/ 29 h 300"/>
                  <a:gd name="T12" fmla="*/ 80 w 106"/>
                  <a:gd name="T13" fmla="*/ 246 h 300"/>
                  <a:gd name="T14" fmla="*/ 89 w 106"/>
                  <a:gd name="T15" fmla="*/ 255 h 300"/>
                  <a:gd name="T16" fmla="*/ 106 w 106"/>
                  <a:gd name="T17" fmla="*/ 255 h 300"/>
                  <a:gd name="T18" fmla="*/ 106 w 106"/>
                  <a:gd name="T19" fmla="*/ 300 h 300"/>
                  <a:gd name="T20" fmla="*/ 55 w 106"/>
                  <a:gd name="T21" fmla="*/ 300 h 300"/>
                  <a:gd name="T22" fmla="*/ 26 w 106"/>
                  <a:gd name="T23" fmla="*/ 271 h 300"/>
                  <a:gd name="T24" fmla="*/ 26 w 106"/>
                  <a:gd name="T25" fmla="*/ 5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300">
                    <a:moveTo>
                      <a:pt x="26" y="55"/>
                    </a:moveTo>
                    <a:cubicBezTo>
                      <a:pt x="26" y="49"/>
                      <a:pt x="23" y="46"/>
                      <a:pt x="17" y="46"/>
                    </a:cubicBezTo>
                    <a:lnTo>
                      <a:pt x="0" y="46"/>
                    </a:lnTo>
                    <a:lnTo>
                      <a:pt x="0" y="0"/>
                    </a:lnTo>
                    <a:lnTo>
                      <a:pt x="51" y="0"/>
                    </a:lnTo>
                    <a:cubicBezTo>
                      <a:pt x="71" y="0"/>
                      <a:pt x="80" y="9"/>
                      <a:pt x="80" y="29"/>
                    </a:cubicBezTo>
                    <a:lnTo>
                      <a:pt x="80" y="246"/>
                    </a:lnTo>
                    <a:cubicBezTo>
                      <a:pt x="80" y="252"/>
                      <a:pt x="83" y="255"/>
                      <a:pt x="89" y="255"/>
                    </a:cubicBezTo>
                    <a:lnTo>
                      <a:pt x="106" y="255"/>
                    </a:lnTo>
                    <a:lnTo>
                      <a:pt x="106" y="300"/>
                    </a:lnTo>
                    <a:lnTo>
                      <a:pt x="55" y="300"/>
                    </a:lnTo>
                    <a:cubicBezTo>
                      <a:pt x="35" y="300"/>
                      <a:pt x="26" y="292"/>
                      <a:pt x="26" y="271"/>
                    </a:cubicBezTo>
                    <a:lnTo>
                      <a:pt x="2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Freeform 13"/>
              <p:cNvSpPr>
                <a:spLocks/>
              </p:cNvSpPr>
              <p:nvPr userDrawn="1"/>
            </p:nvSpPr>
            <p:spPr bwMode="auto">
              <a:xfrm>
                <a:off x="2003425" y="690563"/>
                <a:ext cx="236538" cy="239713"/>
              </a:xfrm>
              <a:custGeom>
                <a:avLst/>
                <a:gdLst>
                  <a:gd name="T0" fmla="*/ 27 w 298"/>
                  <a:gd name="T1" fmla="*/ 56 h 300"/>
                  <a:gd name="T2" fmla="*/ 18 w 298"/>
                  <a:gd name="T3" fmla="*/ 47 h 300"/>
                  <a:gd name="T4" fmla="*/ 0 w 298"/>
                  <a:gd name="T5" fmla="*/ 47 h 300"/>
                  <a:gd name="T6" fmla="*/ 0 w 298"/>
                  <a:gd name="T7" fmla="*/ 0 h 300"/>
                  <a:gd name="T8" fmla="*/ 54 w 298"/>
                  <a:gd name="T9" fmla="*/ 0 h 300"/>
                  <a:gd name="T10" fmla="*/ 83 w 298"/>
                  <a:gd name="T11" fmla="*/ 29 h 300"/>
                  <a:gd name="T12" fmla="*/ 83 w 298"/>
                  <a:gd name="T13" fmla="*/ 127 h 300"/>
                  <a:gd name="T14" fmla="*/ 215 w 298"/>
                  <a:gd name="T15" fmla="*/ 127 h 300"/>
                  <a:gd name="T16" fmla="*/ 215 w 298"/>
                  <a:gd name="T17" fmla="*/ 29 h 300"/>
                  <a:gd name="T18" fmla="*/ 244 w 298"/>
                  <a:gd name="T19" fmla="*/ 0 h 300"/>
                  <a:gd name="T20" fmla="*/ 298 w 298"/>
                  <a:gd name="T21" fmla="*/ 0 h 300"/>
                  <a:gd name="T22" fmla="*/ 298 w 298"/>
                  <a:gd name="T23" fmla="*/ 47 h 300"/>
                  <a:gd name="T24" fmla="*/ 280 w 298"/>
                  <a:gd name="T25" fmla="*/ 47 h 300"/>
                  <a:gd name="T26" fmla="*/ 270 w 298"/>
                  <a:gd name="T27" fmla="*/ 56 h 300"/>
                  <a:gd name="T28" fmla="*/ 270 w 298"/>
                  <a:gd name="T29" fmla="*/ 300 h 300"/>
                  <a:gd name="T30" fmla="*/ 215 w 298"/>
                  <a:gd name="T31" fmla="*/ 300 h 300"/>
                  <a:gd name="T32" fmla="*/ 215 w 298"/>
                  <a:gd name="T33" fmla="*/ 174 h 300"/>
                  <a:gd name="T34" fmla="*/ 83 w 298"/>
                  <a:gd name="T35" fmla="*/ 174 h 300"/>
                  <a:gd name="T36" fmla="*/ 83 w 298"/>
                  <a:gd name="T37" fmla="*/ 300 h 300"/>
                  <a:gd name="T38" fmla="*/ 27 w 298"/>
                  <a:gd name="T39" fmla="*/ 300 h 300"/>
                  <a:gd name="T40" fmla="*/ 27 w 298"/>
                  <a:gd name="T41" fmla="*/ 56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8" h="300">
                    <a:moveTo>
                      <a:pt x="27" y="56"/>
                    </a:moveTo>
                    <a:cubicBezTo>
                      <a:pt x="27" y="50"/>
                      <a:pt x="24" y="47"/>
                      <a:pt x="18" y="47"/>
                    </a:cubicBezTo>
                    <a:lnTo>
                      <a:pt x="0" y="47"/>
                    </a:lnTo>
                    <a:lnTo>
                      <a:pt x="0" y="0"/>
                    </a:lnTo>
                    <a:lnTo>
                      <a:pt x="54" y="0"/>
                    </a:lnTo>
                    <a:cubicBezTo>
                      <a:pt x="74" y="0"/>
                      <a:pt x="83" y="9"/>
                      <a:pt x="83" y="29"/>
                    </a:cubicBezTo>
                    <a:lnTo>
                      <a:pt x="83" y="127"/>
                    </a:lnTo>
                    <a:lnTo>
                      <a:pt x="215" y="127"/>
                    </a:lnTo>
                    <a:lnTo>
                      <a:pt x="215" y="29"/>
                    </a:lnTo>
                    <a:cubicBezTo>
                      <a:pt x="215" y="9"/>
                      <a:pt x="224" y="0"/>
                      <a:pt x="244" y="0"/>
                    </a:cubicBezTo>
                    <a:lnTo>
                      <a:pt x="298" y="0"/>
                    </a:lnTo>
                    <a:lnTo>
                      <a:pt x="298" y="47"/>
                    </a:lnTo>
                    <a:lnTo>
                      <a:pt x="280" y="47"/>
                    </a:lnTo>
                    <a:cubicBezTo>
                      <a:pt x="274" y="47"/>
                      <a:pt x="270" y="50"/>
                      <a:pt x="270" y="56"/>
                    </a:cubicBezTo>
                    <a:lnTo>
                      <a:pt x="270" y="300"/>
                    </a:lnTo>
                    <a:lnTo>
                      <a:pt x="215" y="300"/>
                    </a:lnTo>
                    <a:lnTo>
                      <a:pt x="215" y="174"/>
                    </a:lnTo>
                    <a:lnTo>
                      <a:pt x="83" y="174"/>
                    </a:lnTo>
                    <a:lnTo>
                      <a:pt x="83" y="300"/>
                    </a:lnTo>
                    <a:lnTo>
                      <a:pt x="27" y="300"/>
                    </a:lnTo>
                    <a:lnTo>
                      <a:pt x="27" y="56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0" name="Freeform 14"/>
              <p:cNvSpPr>
                <a:spLocks noEditPoints="1"/>
              </p:cNvSpPr>
              <p:nvPr userDrawn="1"/>
            </p:nvSpPr>
            <p:spPr bwMode="auto">
              <a:xfrm>
                <a:off x="2249488" y="754063"/>
                <a:ext cx="161925" cy="179388"/>
              </a:xfrm>
              <a:custGeom>
                <a:avLst/>
                <a:gdLst>
                  <a:gd name="T0" fmla="*/ 150 w 205"/>
                  <a:gd name="T1" fmla="*/ 85 h 226"/>
                  <a:gd name="T2" fmla="*/ 109 w 205"/>
                  <a:gd name="T3" fmla="*/ 42 h 226"/>
                  <a:gd name="T4" fmla="*/ 57 w 205"/>
                  <a:gd name="T5" fmla="*/ 85 h 226"/>
                  <a:gd name="T6" fmla="*/ 150 w 205"/>
                  <a:gd name="T7" fmla="*/ 85 h 226"/>
                  <a:gd name="T8" fmla="*/ 109 w 205"/>
                  <a:gd name="T9" fmla="*/ 0 h 226"/>
                  <a:gd name="T10" fmla="*/ 205 w 205"/>
                  <a:gd name="T11" fmla="*/ 103 h 226"/>
                  <a:gd name="T12" fmla="*/ 204 w 205"/>
                  <a:gd name="T13" fmla="*/ 123 h 226"/>
                  <a:gd name="T14" fmla="*/ 55 w 205"/>
                  <a:gd name="T15" fmla="*/ 123 h 226"/>
                  <a:gd name="T16" fmla="*/ 120 w 205"/>
                  <a:gd name="T17" fmla="*/ 181 h 226"/>
                  <a:gd name="T18" fmla="*/ 180 w 205"/>
                  <a:gd name="T19" fmla="*/ 157 h 226"/>
                  <a:gd name="T20" fmla="*/ 202 w 205"/>
                  <a:gd name="T21" fmla="*/ 194 h 226"/>
                  <a:gd name="T22" fmla="*/ 116 w 205"/>
                  <a:gd name="T23" fmla="*/ 226 h 226"/>
                  <a:gd name="T24" fmla="*/ 0 w 205"/>
                  <a:gd name="T25" fmla="*/ 113 h 226"/>
                  <a:gd name="T26" fmla="*/ 109 w 205"/>
                  <a:gd name="T27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5" h="226">
                    <a:moveTo>
                      <a:pt x="150" y="85"/>
                    </a:moveTo>
                    <a:cubicBezTo>
                      <a:pt x="149" y="60"/>
                      <a:pt x="131" y="42"/>
                      <a:pt x="109" y="42"/>
                    </a:cubicBezTo>
                    <a:cubicBezTo>
                      <a:pt x="82" y="42"/>
                      <a:pt x="62" y="58"/>
                      <a:pt x="57" y="85"/>
                    </a:cubicBezTo>
                    <a:lnTo>
                      <a:pt x="150" y="85"/>
                    </a:lnTo>
                    <a:close/>
                    <a:moveTo>
                      <a:pt x="109" y="0"/>
                    </a:moveTo>
                    <a:cubicBezTo>
                      <a:pt x="171" y="0"/>
                      <a:pt x="205" y="46"/>
                      <a:pt x="205" y="103"/>
                    </a:cubicBezTo>
                    <a:cubicBezTo>
                      <a:pt x="205" y="109"/>
                      <a:pt x="204" y="123"/>
                      <a:pt x="204" y="123"/>
                    </a:cubicBezTo>
                    <a:lnTo>
                      <a:pt x="55" y="123"/>
                    </a:lnTo>
                    <a:cubicBezTo>
                      <a:pt x="59" y="161"/>
                      <a:pt x="87" y="181"/>
                      <a:pt x="120" y="181"/>
                    </a:cubicBezTo>
                    <a:cubicBezTo>
                      <a:pt x="154" y="181"/>
                      <a:pt x="180" y="157"/>
                      <a:pt x="180" y="157"/>
                    </a:cubicBezTo>
                    <a:lnTo>
                      <a:pt x="202" y="194"/>
                    </a:lnTo>
                    <a:cubicBezTo>
                      <a:pt x="202" y="194"/>
                      <a:pt x="169" y="226"/>
                      <a:pt x="116" y="226"/>
                    </a:cubicBezTo>
                    <a:cubicBezTo>
                      <a:pt x="44" y="226"/>
                      <a:pt x="0" y="175"/>
                      <a:pt x="0" y="113"/>
                    </a:cubicBezTo>
                    <a:cubicBezTo>
                      <a:pt x="0" y="47"/>
                      <a:pt x="45" y="0"/>
                      <a:pt x="109" y="0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Freeform 15"/>
              <p:cNvSpPr>
                <a:spLocks noEditPoints="1"/>
              </p:cNvSpPr>
              <p:nvPr userDrawn="1"/>
            </p:nvSpPr>
            <p:spPr bwMode="auto">
              <a:xfrm>
                <a:off x="2428875" y="754063"/>
                <a:ext cx="171450" cy="179388"/>
              </a:xfrm>
              <a:custGeom>
                <a:avLst/>
                <a:gdLst>
                  <a:gd name="T0" fmla="*/ 87 w 215"/>
                  <a:gd name="T1" fmla="*/ 184 h 226"/>
                  <a:gd name="T2" fmla="*/ 136 w 215"/>
                  <a:gd name="T3" fmla="*/ 128 h 226"/>
                  <a:gd name="T4" fmla="*/ 136 w 215"/>
                  <a:gd name="T5" fmla="*/ 123 h 226"/>
                  <a:gd name="T6" fmla="*/ 127 w 215"/>
                  <a:gd name="T7" fmla="*/ 123 h 226"/>
                  <a:gd name="T8" fmla="*/ 55 w 215"/>
                  <a:gd name="T9" fmla="*/ 157 h 226"/>
                  <a:gd name="T10" fmla="*/ 87 w 215"/>
                  <a:gd name="T11" fmla="*/ 184 h 226"/>
                  <a:gd name="T12" fmla="*/ 129 w 215"/>
                  <a:gd name="T13" fmla="*/ 86 h 226"/>
                  <a:gd name="T14" fmla="*/ 135 w 215"/>
                  <a:gd name="T15" fmla="*/ 86 h 226"/>
                  <a:gd name="T16" fmla="*/ 135 w 215"/>
                  <a:gd name="T17" fmla="*/ 84 h 226"/>
                  <a:gd name="T18" fmla="*/ 96 w 215"/>
                  <a:gd name="T19" fmla="*/ 42 h 226"/>
                  <a:gd name="T20" fmla="*/ 67 w 215"/>
                  <a:gd name="T21" fmla="*/ 56 h 226"/>
                  <a:gd name="T22" fmla="*/ 67 w 215"/>
                  <a:gd name="T23" fmla="*/ 68 h 226"/>
                  <a:gd name="T24" fmla="*/ 17 w 215"/>
                  <a:gd name="T25" fmla="*/ 68 h 226"/>
                  <a:gd name="T26" fmla="*/ 17 w 215"/>
                  <a:gd name="T27" fmla="*/ 45 h 226"/>
                  <a:gd name="T28" fmla="*/ 96 w 215"/>
                  <a:gd name="T29" fmla="*/ 0 h 226"/>
                  <a:gd name="T30" fmla="*/ 189 w 215"/>
                  <a:gd name="T31" fmla="*/ 86 h 226"/>
                  <a:gd name="T32" fmla="*/ 189 w 215"/>
                  <a:gd name="T33" fmla="*/ 167 h 226"/>
                  <a:gd name="T34" fmla="*/ 198 w 215"/>
                  <a:gd name="T35" fmla="*/ 176 h 226"/>
                  <a:gd name="T36" fmla="*/ 215 w 215"/>
                  <a:gd name="T37" fmla="*/ 176 h 226"/>
                  <a:gd name="T38" fmla="*/ 215 w 215"/>
                  <a:gd name="T39" fmla="*/ 221 h 226"/>
                  <a:gd name="T40" fmla="*/ 167 w 215"/>
                  <a:gd name="T41" fmla="*/ 221 h 226"/>
                  <a:gd name="T42" fmla="*/ 140 w 215"/>
                  <a:gd name="T43" fmla="*/ 198 h 226"/>
                  <a:gd name="T44" fmla="*/ 140 w 215"/>
                  <a:gd name="T45" fmla="*/ 188 h 226"/>
                  <a:gd name="T46" fmla="*/ 139 w 215"/>
                  <a:gd name="T47" fmla="*/ 188 h 226"/>
                  <a:gd name="T48" fmla="*/ 74 w 215"/>
                  <a:gd name="T49" fmla="*/ 226 h 226"/>
                  <a:gd name="T50" fmla="*/ 0 w 215"/>
                  <a:gd name="T51" fmla="*/ 159 h 226"/>
                  <a:gd name="T52" fmla="*/ 129 w 215"/>
                  <a:gd name="T53" fmla="*/ 8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5" h="226">
                    <a:moveTo>
                      <a:pt x="87" y="184"/>
                    </a:moveTo>
                    <a:cubicBezTo>
                      <a:pt x="116" y="184"/>
                      <a:pt x="136" y="154"/>
                      <a:pt x="136" y="128"/>
                    </a:cubicBezTo>
                    <a:lnTo>
                      <a:pt x="136" y="123"/>
                    </a:lnTo>
                    <a:lnTo>
                      <a:pt x="127" y="123"/>
                    </a:lnTo>
                    <a:cubicBezTo>
                      <a:pt x="99" y="123"/>
                      <a:pt x="55" y="127"/>
                      <a:pt x="55" y="157"/>
                    </a:cubicBezTo>
                    <a:cubicBezTo>
                      <a:pt x="55" y="171"/>
                      <a:pt x="65" y="184"/>
                      <a:pt x="87" y="184"/>
                    </a:cubicBezTo>
                    <a:moveTo>
                      <a:pt x="129" y="86"/>
                    </a:moveTo>
                    <a:lnTo>
                      <a:pt x="135" y="86"/>
                    </a:lnTo>
                    <a:lnTo>
                      <a:pt x="135" y="84"/>
                    </a:lnTo>
                    <a:cubicBezTo>
                      <a:pt x="135" y="53"/>
                      <a:pt x="123" y="42"/>
                      <a:pt x="96" y="42"/>
                    </a:cubicBezTo>
                    <a:cubicBezTo>
                      <a:pt x="86" y="42"/>
                      <a:pt x="67" y="44"/>
                      <a:pt x="67" y="56"/>
                    </a:cubicBezTo>
                    <a:lnTo>
                      <a:pt x="67" y="68"/>
                    </a:lnTo>
                    <a:lnTo>
                      <a:pt x="17" y="68"/>
                    </a:lnTo>
                    <a:lnTo>
                      <a:pt x="17" y="45"/>
                    </a:lnTo>
                    <a:cubicBezTo>
                      <a:pt x="17" y="5"/>
                      <a:pt x="74" y="0"/>
                      <a:pt x="96" y="0"/>
                    </a:cubicBezTo>
                    <a:cubicBezTo>
                      <a:pt x="168" y="0"/>
                      <a:pt x="189" y="38"/>
                      <a:pt x="189" y="86"/>
                    </a:cubicBezTo>
                    <a:lnTo>
                      <a:pt x="189" y="167"/>
                    </a:lnTo>
                    <a:cubicBezTo>
                      <a:pt x="189" y="173"/>
                      <a:pt x="192" y="176"/>
                      <a:pt x="198" y="176"/>
                    </a:cubicBezTo>
                    <a:lnTo>
                      <a:pt x="215" y="176"/>
                    </a:lnTo>
                    <a:lnTo>
                      <a:pt x="215" y="221"/>
                    </a:lnTo>
                    <a:lnTo>
                      <a:pt x="167" y="221"/>
                    </a:lnTo>
                    <a:cubicBezTo>
                      <a:pt x="147" y="221"/>
                      <a:pt x="140" y="210"/>
                      <a:pt x="140" y="198"/>
                    </a:cubicBezTo>
                    <a:cubicBezTo>
                      <a:pt x="140" y="192"/>
                      <a:pt x="140" y="188"/>
                      <a:pt x="140" y="188"/>
                    </a:cubicBezTo>
                    <a:lnTo>
                      <a:pt x="139" y="188"/>
                    </a:lnTo>
                    <a:cubicBezTo>
                      <a:pt x="139" y="188"/>
                      <a:pt x="123" y="226"/>
                      <a:pt x="74" y="226"/>
                    </a:cubicBezTo>
                    <a:cubicBezTo>
                      <a:pt x="36" y="226"/>
                      <a:pt x="0" y="202"/>
                      <a:pt x="0" y="159"/>
                    </a:cubicBezTo>
                    <a:cubicBezTo>
                      <a:pt x="0" y="91"/>
                      <a:pt x="93" y="86"/>
                      <a:pt x="129" y="86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2" name="Freeform 16"/>
              <p:cNvSpPr>
                <a:spLocks/>
              </p:cNvSpPr>
              <p:nvPr userDrawn="1"/>
            </p:nvSpPr>
            <p:spPr bwMode="auto">
              <a:xfrm>
                <a:off x="2605088" y="690563"/>
                <a:ext cx="84138" cy="239713"/>
              </a:xfrm>
              <a:custGeom>
                <a:avLst/>
                <a:gdLst>
                  <a:gd name="T0" fmla="*/ 27 w 106"/>
                  <a:gd name="T1" fmla="*/ 55 h 300"/>
                  <a:gd name="T2" fmla="*/ 17 w 106"/>
                  <a:gd name="T3" fmla="*/ 46 h 300"/>
                  <a:gd name="T4" fmla="*/ 0 w 106"/>
                  <a:gd name="T5" fmla="*/ 46 h 300"/>
                  <a:gd name="T6" fmla="*/ 0 w 106"/>
                  <a:gd name="T7" fmla="*/ 0 h 300"/>
                  <a:gd name="T8" fmla="*/ 52 w 106"/>
                  <a:gd name="T9" fmla="*/ 0 h 300"/>
                  <a:gd name="T10" fmla="*/ 80 w 106"/>
                  <a:gd name="T11" fmla="*/ 29 h 300"/>
                  <a:gd name="T12" fmla="*/ 80 w 106"/>
                  <a:gd name="T13" fmla="*/ 246 h 300"/>
                  <a:gd name="T14" fmla="*/ 90 w 106"/>
                  <a:gd name="T15" fmla="*/ 255 h 300"/>
                  <a:gd name="T16" fmla="*/ 106 w 106"/>
                  <a:gd name="T17" fmla="*/ 255 h 300"/>
                  <a:gd name="T18" fmla="*/ 106 w 106"/>
                  <a:gd name="T19" fmla="*/ 300 h 300"/>
                  <a:gd name="T20" fmla="*/ 55 w 106"/>
                  <a:gd name="T21" fmla="*/ 300 h 300"/>
                  <a:gd name="T22" fmla="*/ 27 w 106"/>
                  <a:gd name="T23" fmla="*/ 271 h 300"/>
                  <a:gd name="T24" fmla="*/ 27 w 106"/>
                  <a:gd name="T25" fmla="*/ 5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300">
                    <a:moveTo>
                      <a:pt x="27" y="55"/>
                    </a:moveTo>
                    <a:cubicBezTo>
                      <a:pt x="27" y="49"/>
                      <a:pt x="23" y="46"/>
                      <a:pt x="17" y="46"/>
                    </a:cubicBezTo>
                    <a:lnTo>
                      <a:pt x="0" y="46"/>
                    </a:lnTo>
                    <a:lnTo>
                      <a:pt x="0" y="0"/>
                    </a:lnTo>
                    <a:lnTo>
                      <a:pt x="52" y="0"/>
                    </a:lnTo>
                    <a:cubicBezTo>
                      <a:pt x="72" y="0"/>
                      <a:pt x="80" y="9"/>
                      <a:pt x="80" y="29"/>
                    </a:cubicBezTo>
                    <a:lnTo>
                      <a:pt x="80" y="246"/>
                    </a:lnTo>
                    <a:cubicBezTo>
                      <a:pt x="80" y="252"/>
                      <a:pt x="84" y="255"/>
                      <a:pt x="90" y="255"/>
                    </a:cubicBezTo>
                    <a:lnTo>
                      <a:pt x="106" y="255"/>
                    </a:lnTo>
                    <a:lnTo>
                      <a:pt x="106" y="300"/>
                    </a:lnTo>
                    <a:lnTo>
                      <a:pt x="55" y="300"/>
                    </a:lnTo>
                    <a:cubicBezTo>
                      <a:pt x="35" y="300"/>
                      <a:pt x="27" y="292"/>
                      <a:pt x="27" y="271"/>
                    </a:cubicBezTo>
                    <a:lnTo>
                      <a:pt x="27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17"/>
              <p:cNvSpPr>
                <a:spLocks/>
              </p:cNvSpPr>
              <p:nvPr userDrawn="1"/>
            </p:nvSpPr>
            <p:spPr bwMode="auto">
              <a:xfrm>
                <a:off x="2697163" y="712788"/>
                <a:ext cx="106363" cy="219075"/>
              </a:xfrm>
              <a:custGeom>
                <a:avLst/>
                <a:gdLst>
                  <a:gd name="T0" fmla="*/ 27 w 134"/>
                  <a:gd name="T1" fmla="*/ 101 h 276"/>
                  <a:gd name="T2" fmla="*/ 0 w 134"/>
                  <a:gd name="T3" fmla="*/ 101 h 276"/>
                  <a:gd name="T4" fmla="*/ 0 w 134"/>
                  <a:gd name="T5" fmla="*/ 59 h 276"/>
                  <a:gd name="T6" fmla="*/ 29 w 134"/>
                  <a:gd name="T7" fmla="*/ 59 h 276"/>
                  <a:gd name="T8" fmla="*/ 29 w 134"/>
                  <a:gd name="T9" fmla="*/ 0 h 276"/>
                  <a:gd name="T10" fmla="*/ 81 w 134"/>
                  <a:gd name="T11" fmla="*/ 0 h 276"/>
                  <a:gd name="T12" fmla="*/ 81 w 134"/>
                  <a:gd name="T13" fmla="*/ 59 h 276"/>
                  <a:gd name="T14" fmla="*/ 130 w 134"/>
                  <a:gd name="T15" fmla="*/ 59 h 276"/>
                  <a:gd name="T16" fmla="*/ 130 w 134"/>
                  <a:gd name="T17" fmla="*/ 101 h 276"/>
                  <a:gd name="T18" fmla="*/ 81 w 134"/>
                  <a:gd name="T19" fmla="*/ 101 h 276"/>
                  <a:gd name="T20" fmla="*/ 81 w 134"/>
                  <a:gd name="T21" fmla="*/ 188 h 276"/>
                  <a:gd name="T22" fmla="*/ 124 w 134"/>
                  <a:gd name="T23" fmla="*/ 229 h 276"/>
                  <a:gd name="T24" fmla="*/ 134 w 134"/>
                  <a:gd name="T25" fmla="*/ 228 h 276"/>
                  <a:gd name="T26" fmla="*/ 134 w 134"/>
                  <a:gd name="T27" fmla="*/ 275 h 276"/>
                  <a:gd name="T28" fmla="*/ 117 w 134"/>
                  <a:gd name="T29" fmla="*/ 276 h 276"/>
                  <a:gd name="T30" fmla="*/ 27 w 134"/>
                  <a:gd name="T31" fmla="*/ 195 h 276"/>
                  <a:gd name="T32" fmla="*/ 27 w 134"/>
                  <a:gd name="T33" fmla="*/ 10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276">
                    <a:moveTo>
                      <a:pt x="27" y="101"/>
                    </a:moveTo>
                    <a:lnTo>
                      <a:pt x="0" y="101"/>
                    </a:lnTo>
                    <a:lnTo>
                      <a:pt x="0" y="59"/>
                    </a:lnTo>
                    <a:lnTo>
                      <a:pt x="29" y="59"/>
                    </a:lnTo>
                    <a:lnTo>
                      <a:pt x="29" y="0"/>
                    </a:lnTo>
                    <a:lnTo>
                      <a:pt x="81" y="0"/>
                    </a:lnTo>
                    <a:lnTo>
                      <a:pt x="81" y="59"/>
                    </a:lnTo>
                    <a:lnTo>
                      <a:pt x="130" y="59"/>
                    </a:lnTo>
                    <a:lnTo>
                      <a:pt x="130" y="101"/>
                    </a:lnTo>
                    <a:lnTo>
                      <a:pt x="81" y="101"/>
                    </a:lnTo>
                    <a:lnTo>
                      <a:pt x="81" y="188"/>
                    </a:lnTo>
                    <a:cubicBezTo>
                      <a:pt x="81" y="224"/>
                      <a:pt x="109" y="229"/>
                      <a:pt x="124" y="229"/>
                    </a:cubicBezTo>
                    <a:cubicBezTo>
                      <a:pt x="130" y="229"/>
                      <a:pt x="134" y="228"/>
                      <a:pt x="134" y="228"/>
                    </a:cubicBezTo>
                    <a:lnTo>
                      <a:pt x="134" y="275"/>
                    </a:lnTo>
                    <a:cubicBezTo>
                      <a:pt x="134" y="275"/>
                      <a:pt x="127" y="276"/>
                      <a:pt x="117" y="276"/>
                    </a:cubicBezTo>
                    <a:cubicBezTo>
                      <a:pt x="87" y="276"/>
                      <a:pt x="27" y="267"/>
                      <a:pt x="27" y="195"/>
                    </a:cubicBezTo>
                    <a:lnTo>
                      <a:pt x="27" y="1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18"/>
              <p:cNvSpPr>
                <a:spLocks/>
              </p:cNvSpPr>
              <p:nvPr userDrawn="1"/>
            </p:nvSpPr>
            <p:spPr bwMode="auto">
              <a:xfrm>
                <a:off x="2819400" y="690563"/>
                <a:ext cx="201613" cy="239713"/>
              </a:xfrm>
              <a:custGeom>
                <a:avLst/>
                <a:gdLst>
                  <a:gd name="T0" fmla="*/ 26 w 255"/>
                  <a:gd name="T1" fmla="*/ 55 h 300"/>
                  <a:gd name="T2" fmla="*/ 17 w 255"/>
                  <a:gd name="T3" fmla="*/ 46 h 300"/>
                  <a:gd name="T4" fmla="*/ 0 w 255"/>
                  <a:gd name="T5" fmla="*/ 46 h 300"/>
                  <a:gd name="T6" fmla="*/ 0 w 255"/>
                  <a:gd name="T7" fmla="*/ 0 h 300"/>
                  <a:gd name="T8" fmla="*/ 51 w 255"/>
                  <a:gd name="T9" fmla="*/ 0 h 300"/>
                  <a:gd name="T10" fmla="*/ 80 w 255"/>
                  <a:gd name="T11" fmla="*/ 28 h 300"/>
                  <a:gd name="T12" fmla="*/ 80 w 255"/>
                  <a:gd name="T13" fmla="*/ 104 h 300"/>
                  <a:gd name="T14" fmla="*/ 79 w 255"/>
                  <a:gd name="T15" fmla="*/ 122 h 300"/>
                  <a:gd name="T16" fmla="*/ 80 w 255"/>
                  <a:gd name="T17" fmla="*/ 122 h 300"/>
                  <a:gd name="T18" fmla="*/ 154 w 255"/>
                  <a:gd name="T19" fmla="*/ 79 h 300"/>
                  <a:gd name="T20" fmla="*/ 229 w 255"/>
                  <a:gd name="T21" fmla="*/ 162 h 300"/>
                  <a:gd name="T22" fmla="*/ 229 w 255"/>
                  <a:gd name="T23" fmla="*/ 246 h 300"/>
                  <a:gd name="T24" fmla="*/ 238 w 255"/>
                  <a:gd name="T25" fmla="*/ 255 h 300"/>
                  <a:gd name="T26" fmla="*/ 255 w 255"/>
                  <a:gd name="T27" fmla="*/ 255 h 300"/>
                  <a:gd name="T28" fmla="*/ 255 w 255"/>
                  <a:gd name="T29" fmla="*/ 300 h 300"/>
                  <a:gd name="T30" fmla="*/ 204 w 255"/>
                  <a:gd name="T31" fmla="*/ 300 h 300"/>
                  <a:gd name="T32" fmla="*/ 176 w 255"/>
                  <a:gd name="T33" fmla="*/ 271 h 300"/>
                  <a:gd name="T34" fmla="*/ 176 w 255"/>
                  <a:gd name="T35" fmla="*/ 173 h 300"/>
                  <a:gd name="T36" fmla="*/ 141 w 255"/>
                  <a:gd name="T37" fmla="*/ 129 h 300"/>
                  <a:gd name="T38" fmla="*/ 83 w 255"/>
                  <a:gd name="T39" fmla="*/ 173 h 300"/>
                  <a:gd name="T40" fmla="*/ 80 w 255"/>
                  <a:gd name="T41" fmla="*/ 201 h 300"/>
                  <a:gd name="T42" fmla="*/ 80 w 255"/>
                  <a:gd name="T43" fmla="*/ 300 h 300"/>
                  <a:gd name="T44" fmla="*/ 26 w 255"/>
                  <a:gd name="T45" fmla="*/ 300 h 300"/>
                  <a:gd name="T46" fmla="*/ 26 w 255"/>
                  <a:gd name="T47" fmla="*/ 5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55" h="300">
                    <a:moveTo>
                      <a:pt x="26" y="55"/>
                    </a:moveTo>
                    <a:cubicBezTo>
                      <a:pt x="26" y="49"/>
                      <a:pt x="22" y="46"/>
                      <a:pt x="17" y="46"/>
                    </a:cubicBezTo>
                    <a:lnTo>
                      <a:pt x="0" y="46"/>
                    </a:lnTo>
                    <a:lnTo>
                      <a:pt x="0" y="0"/>
                    </a:lnTo>
                    <a:lnTo>
                      <a:pt x="51" y="0"/>
                    </a:lnTo>
                    <a:cubicBezTo>
                      <a:pt x="71" y="0"/>
                      <a:pt x="80" y="9"/>
                      <a:pt x="80" y="28"/>
                    </a:cubicBezTo>
                    <a:lnTo>
                      <a:pt x="80" y="104"/>
                    </a:lnTo>
                    <a:cubicBezTo>
                      <a:pt x="80" y="115"/>
                      <a:pt x="79" y="122"/>
                      <a:pt x="79" y="122"/>
                    </a:cubicBezTo>
                    <a:lnTo>
                      <a:pt x="80" y="122"/>
                    </a:lnTo>
                    <a:cubicBezTo>
                      <a:pt x="90" y="101"/>
                      <a:pt x="116" y="79"/>
                      <a:pt x="154" y="79"/>
                    </a:cubicBezTo>
                    <a:cubicBezTo>
                      <a:pt x="202" y="79"/>
                      <a:pt x="229" y="104"/>
                      <a:pt x="229" y="162"/>
                    </a:cubicBezTo>
                    <a:lnTo>
                      <a:pt x="229" y="246"/>
                    </a:lnTo>
                    <a:cubicBezTo>
                      <a:pt x="229" y="252"/>
                      <a:pt x="232" y="255"/>
                      <a:pt x="238" y="255"/>
                    </a:cubicBezTo>
                    <a:lnTo>
                      <a:pt x="255" y="255"/>
                    </a:lnTo>
                    <a:lnTo>
                      <a:pt x="255" y="300"/>
                    </a:lnTo>
                    <a:lnTo>
                      <a:pt x="204" y="300"/>
                    </a:lnTo>
                    <a:cubicBezTo>
                      <a:pt x="184" y="300"/>
                      <a:pt x="176" y="292"/>
                      <a:pt x="176" y="271"/>
                    </a:cubicBezTo>
                    <a:lnTo>
                      <a:pt x="176" y="173"/>
                    </a:lnTo>
                    <a:cubicBezTo>
                      <a:pt x="176" y="146"/>
                      <a:pt x="168" y="129"/>
                      <a:pt x="141" y="129"/>
                    </a:cubicBezTo>
                    <a:cubicBezTo>
                      <a:pt x="113" y="129"/>
                      <a:pt x="91" y="147"/>
                      <a:pt x="83" y="173"/>
                    </a:cubicBezTo>
                    <a:cubicBezTo>
                      <a:pt x="80" y="182"/>
                      <a:pt x="80" y="191"/>
                      <a:pt x="80" y="201"/>
                    </a:cubicBezTo>
                    <a:lnTo>
                      <a:pt x="80" y="300"/>
                    </a:lnTo>
                    <a:lnTo>
                      <a:pt x="26" y="300"/>
                    </a:lnTo>
                    <a:lnTo>
                      <a:pt x="2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19"/>
              <p:cNvSpPr>
                <a:spLocks noEditPoints="1"/>
              </p:cNvSpPr>
              <p:nvPr userDrawn="1"/>
            </p:nvSpPr>
            <p:spPr bwMode="auto">
              <a:xfrm>
                <a:off x="1230313" y="1011238"/>
                <a:ext cx="219075" cy="238125"/>
              </a:xfrm>
              <a:custGeom>
                <a:avLst/>
                <a:gdLst>
                  <a:gd name="T0" fmla="*/ 176 w 276"/>
                  <a:gd name="T1" fmla="*/ 177 h 300"/>
                  <a:gd name="T2" fmla="*/ 150 w 276"/>
                  <a:gd name="T3" fmla="*/ 102 h 300"/>
                  <a:gd name="T4" fmla="*/ 138 w 276"/>
                  <a:gd name="T5" fmla="*/ 57 h 300"/>
                  <a:gd name="T6" fmla="*/ 137 w 276"/>
                  <a:gd name="T7" fmla="*/ 57 h 300"/>
                  <a:gd name="T8" fmla="*/ 125 w 276"/>
                  <a:gd name="T9" fmla="*/ 102 h 300"/>
                  <a:gd name="T10" fmla="*/ 100 w 276"/>
                  <a:gd name="T11" fmla="*/ 177 h 300"/>
                  <a:gd name="T12" fmla="*/ 176 w 276"/>
                  <a:gd name="T13" fmla="*/ 177 h 300"/>
                  <a:gd name="T14" fmla="*/ 0 w 276"/>
                  <a:gd name="T15" fmla="*/ 253 h 300"/>
                  <a:gd name="T16" fmla="*/ 7 w 276"/>
                  <a:gd name="T17" fmla="*/ 253 h 300"/>
                  <a:gd name="T18" fmla="*/ 20 w 276"/>
                  <a:gd name="T19" fmla="*/ 244 h 300"/>
                  <a:gd name="T20" fmla="*/ 109 w 276"/>
                  <a:gd name="T21" fmla="*/ 0 h 300"/>
                  <a:gd name="T22" fmla="*/ 167 w 276"/>
                  <a:gd name="T23" fmla="*/ 0 h 300"/>
                  <a:gd name="T24" fmla="*/ 256 w 276"/>
                  <a:gd name="T25" fmla="*/ 244 h 300"/>
                  <a:gd name="T26" fmla="*/ 269 w 276"/>
                  <a:gd name="T27" fmla="*/ 253 h 300"/>
                  <a:gd name="T28" fmla="*/ 276 w 276"/>
                  <a:gd name="T29" fmla="*/ 253 h 300"/>
                  <a:gd name="T30" fmla="*/ 276 w 276"/>
                  <a:gd name="T31" fmla="*/ 300 h 300"/>
                  <a:gd name="T32" fmla="*/ 243 w 276"/>
                  <a:gd name="T33" fmla="*/ 300 h 300"/>
                  <a:gd name="T34" fmla="*/ 207 w 276"/>
                  <a:gd name="T35" fmla="*/ 276 h 300"/>
                  <a:gd name="T36" fmla="*/ 188 w 276"/>
                  <a:gd name="T37" fmla="*/ 223 h 300"/>
                  <a:gd name="T38" fmla="*/ 87 w 276"/>
                  <a:gd name="T39" fmla="*/ 223 h 300"/>
                  <a:gd name="T40" fmla="*/ 68 w 276"/>
                  <a:gd name="T41" fmla="*/ 276 h 300"/>
                  <a:gd name="T42" fmla="*/ 33 w 276"/>
                  <a:gd name="T43" fmla="*/ 300 h 300"/>
                  <a:gd name="T44" fmla="*/ 0 w 276"/>
                  <a:gd name="T45" fmla="*/ 300 h 300"/>
                  <a:gd name="T46" fmla="*/ 0 w 276"/>
                  <a:gd name="T47" fmla="*/ 253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76" h="300">
                    <a:moveTo>
                      <a:pt x="176" y="177"/>
                    </a:moveTo>
                    <a:lnTo>
                      <a:pt x="150" y="102"/>
                    </a:lnTo>
                    <a:cubicBezTo>
                      <a:pt x="145" y="86"/>
                      <a:pt x="138" y="57"/>
                      <a:pt x="138" y="57"/>
                    </a:cubicBezTo>
                    <a:lnTo>
                      <a:pt x="137" y="57"/>
                    </a:lnTo>
                    <a:cubicBezTo>
                      <a:pt x="137" y="57"/>
                      <a:pt x="131" y="86"/>
                      <a:pt x="125" y="102"/>
                    </a:cubicBezTo>
                    <a:lnTo>
                      <a:pt x="100" y="177"/>
                    </a:lnTo>
                    <a:lnTo>
                      <a:pt x="176" y="177"/>
                    </a:lnTo>
                    <a:close/>
                    <a:moveTo>
                      <a:pt x="0" y="253"/>
                    </a:moveTo>
                    <a:lnTo>
                      <a:pt x="7" y="253"/>
                    </a:lnTo>
                    <a:cubicBezTo>
                      <a:pt x="14" y="253"/>
                      <a:pt x="17" y="251"/>
                      <a:pt x="20" y="244"/>
                    </a:cubicBezTo>
                    <a:lnTo>
                      <a:pt x="109" y="0"/>
                    </a:lnTo>
                    <a:lnTo>
                      <a:pt x="167" y="0"/>
                    </a:lnTo>
                    <a:lnTo>
                      <a:pt x="256" y="244"/>
                    </a:lnTo>
                    <a:cubicBezTo>
                      <a:pt x="258" y="251"/>
                      <a:pt x="262" y="253"/>
                      <a:pt x="269" y="253"/>
                    </a:cubicBezTo>
                    <a:lnTo>
                      <a:pt x="276" y="253"/>
                    </a:lnTo>
                    <a:lnTo>
                      <a:pt x="276" y="300"/>
                    </a:lnTo>
                    <a:lnTo>
                      <a:pt x="243" y="300"/>
                    </a:lnTo>
                    <a:cubicBezTo>
                      <a:pt x="221" y="300"/>
                      <a:pt x="214" y="295"/>
                      <a:pt x="207" y="276"/>
                    </a:cubicBezTo>
                    <a:lnTo>
                      <a:pt x="188" y="223"/>
                    </a:lnTo>
                    <a:lnTo>
                      <a:pt x="87" y="223"/>
                    </a:lnTo>
                    <a:lnTo>
                      <a:pt x="68" y="276"/>
                    </a:lnTo>
                    <a:cubicBezTo>
                      <a:pt x="62" y="295"/>
                      <a:pt x="54" y="300"/>
                      <a:pt x="33" y="300"/>
                    </a:cubicBezTo>
                    <a:lnTo>
                      <a:pt x="0" y="300"/>
                    </a:lnTo>
                    <a:lnTo>
                      <a:pt x="0" y="25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20"/>
              <p:cNvSpPr>
                <a:spLocks/>
              </p:cNvSpPr>
              <p:nvPr userDrawn="1"/>
            </p:nvSpPr>
            <p:spPr bwMode="auto">
              <a:xfrm>
                <a:off x="1446213" y="1077913"/>
                <a:ext cx="201613" cy="174625"/>
              </a:xfrm>
              <a:custGeom>
                <a:avLst/>
                <a:gdLst>
                  <a:gd name="T0" fmla="*/ 26 w 253"/>
                  <a:gd name="T1" fmla="*/ 55 h 221"/>
                  <a:gd name="T2" fmla="*/ 17 w 253"/>
                  <a:gd name="T3" fmla="*/ 46 h 221"/>
                  <a:gd name="T4" fmla="*/ 0 w 253"/>
                  <a:gd name="T5" fmla="*/ 46 h 221"/>
                  <a:gd name="T6" fmla="*/ 0 w 253"/>
                  <a:gd name="T7" fmla="*/ 0 h 221"/>
                  <a:gd name="T8" fmla="*/ 51 w 253"/>
                  <a:gd name="T9" fmla="*/ 0 h 221"/>
                  <a:gd name="T10" fmla="*/ 79 w 253"/>
                  <a:gd name="T11" fmla="*/ 29 h 221"/>
                  <a:gd name="T12" fmla="*/ 79 w 253"/>
                  <a:gd name="T13" fmla="*/ 128 h 221"/>
                  <a:gd name="T14" fmla="*/ 113 w 253"/>
                  <a:gd name="T15" fmla="*/ 172 h 221"/>
                  <a:gd name="T16" fmla="*/ 173 w 253"/>
                  <a:gd name="T17" fmla="*/ 99 h 221"/>
                  <a:gd name="T18" fmla="*/ 173 w 253"/>
                  <a:gd name="T19" fmla="*/ 0 h 221"/>
                  <a:gd name="T20" fmla="*/ 227 w 253"/>
                  <a:gd name="T21" fmla="*/ 0 h 221"/>
                  <a:gd name="T22" fmla="*/ 227 w 253"/>
                  <a:gd name="T23" fmla="*/ 161 h 221"/>
                  <a:gd name="T24" fmla="*/ 236 w 253"/>
                  <a:gd name="T25" fmla="*/ 171 h 221"/>
                  <a:gd name="T26" fmla="*/ 253 w 253"/>
                  <a:gd name="T27" fmla="*/ 171 h 221"/>
                  <a:gd name="T28" fmla="*/ 253 w 253"/>
                  <a:gd name="T29" fmla="*/ 216 h 221"/>
                  <a:gd name="T30" fmla="*/ 204 w 253"/>
                  <a:gd name="T31" fmla="*/ 216 h 221"/>
                  <a:gd name="T32" fmla="*/ 175 w 253"/>
                  <a:gd name="T33" fmla="*/ 192 h 221"/>
                  <a:gd name="T34" fmla="*/ 175 w 253"/>
                  <a:gd name="T35" fmla="*/ 186 h 221"/>
                  <a:gd name="T36" fmla="*/ 176 w 253"/>
                  <a:gd name="T37" fmla="*/ 176 h 221"/>
                  <a:gd name="T38" fmla="*/ 175 w 253"/>
                  <a:gd name="T39" fmla="*/ 176 h 221"/>
                  <a:gd name="T40" fmla="*/ 100 w 253"/>
                  <a:gd name="T41" fmla="*/ 221 h 221"/>
                  <a:gd name="T42" fmla="*/ 26 w 253"/>
                  <a:gd name="T43" fmla="*/ 139 h 221"/>
                  <a:gd name="T44" fmla="*/ 26 w 253"/>
                  <a:gd name="T45" fmla="*/ 55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53" h="221">
                    <a:moveTo>
                      <a:pt x="26" y="55"/>
                    </a:moveTo>
                    <a:cubicBezTo>
                      <a:pt x="26" y="49"/>
                      <a:pt x="22" y="46"/>
                      <a:pt x="17" y="46"/>
                    </a:cubicBezTo>
                    <a:lnTo>
                      <a:pt x="0" y="46"/>
                    </a:lnTo>
                    <a:lnTo>
                      <a:pt x="0" y="0"/>
                    </a:lnTo>
                    <a:lnTo>
                      <a:pt x="51" y="0"/>
                    </a:lnTo>
                    <a:cubicBezTo>
                      <a:pt x="71" y="0"/>
                      <a:pt x="79" y="9"/>
                      <a:pt x="79" y="29"/>
                    </a:cubicBezTo>
                    <a:lnTo>
                      <a:pt x="79" y="128"/>
                    </a:lnTo>
                    <a:cubicBezTo>
                      <a:pt x="79" y="154"/>
                      <a:pt x="86" y="172"/>
                      <a:pt x="113" y="172"/>
                    </a:cubicBezTo>
                    <a:cubicBezTo>
                      <a:pt x="151" y="172"/>
                      <a:pt x="173" y="138"/>
                      <a:pt x="173" y="99"/>
                    </a:cubicBezTo>
                    <a:lnTo>
                      <a:pt x="173" y="0"/>
                    </a:lnTo>
                    <a:lnTo>
                      <a:pt x="227" y="0"/>
                    </a:lnTo>
                    <a:lnTo>
                      <a:pt x="227" y="161"/>
                    </a:lnTo>
                    <a:cubicBezTo>
                      <a:pt x="227" y="167"/>
                      <a:pt x="230" y="171"/>
                      <a:pt x="236" y="171"/>
                    </a:cubicBezTo>
                    <a:lnTo>
                      <a:pt x="253" y="171"/>
                    </a:lnTo>
                    <a:lnTo>
                      <a:pt x="253" y="216"/>
                    </a:lnTo>
                    <a:lnTo>
                      <a:pt x="204" y="216"/>
                    </a:lnTo>
                    <a:cubicBezTo>
                      <a:pt x="185" y="216"/>
                      <a:pt x="175" y="207"/>
                      <a:pt x="175" y="192"/>
                    </a:cubicBezTo>
                    <a:lnTo>
                      <a:pt x="175" y="186"/>
                    </a:lnTo>
                    <a:cubicBezTo>
                      <a:pt x="175" y="181"/>
                      <a:pt x="176" y="176"/>
                      <a:pt x="176" y="176"/>
                    </a:cubicBezTo>
                    <a:lnTo>
                      <a:pt x="175" y="176"/>
                    </a:lnTo>
                    <a:cubicBezTo>
                      <a:pt x="165" y="199"/>
                      <a:pt x="138" y="221"/>
                      <a:pt x="100" y="221"/>
                    </a:cubicBezTo>
                    <a:cubicBezTo>
                      <a:pt x="54" y="221"/>
                      <a:pt x="26" y="198"/>
                      <a:pt x="26" y="139"/>
                    </a:cubicBezTo>
                    <a:lnTo>
                      <a:pt x="2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21"/>
              <p:cNvSpPr>
                <a:spLocks/>
              </p:cNvSpPr>
              <p:nvPr userDrawn="1"/>
            </p:nvSpPr>
            <p:spPr bwMode="auto">
              <a:xfrm>
                <a:off x="1662113" y="1073150"/>
                <a:ext cx="138113" cy="179388"/>
              </a:xfrm>
              <a:custGeom>
                <a:avLst/>
                <a:gdLst>
                  <a:gd name="T0" fmla="*/ 25 w 173"/>
                  <a:gd name="T1" fmla="*/ 153 h 226"/>
                  <a:gd name="T2" fmla="*/ 90 w 173"/>
                  <a:gd name="T3" fmla="*/ 184 h 226"/>
                  <a:gd name="T4" fmla="*/ 119 w 173"/>
                  <a:gd name="T5" fmla="*/ 163 h 226"/>
                  <a:gd name="T6" fmla="*/ 5 w 173"/>
                  <a:gd name="T7" fmla="*/ 63 h 226"/>
                  <a:gd name="T8" fmla="*/ 89 w 173"/>
                  <a:gd name="T9" fmla="*/ 0 h 226"/>
                  <a:gd name="T10" fmla="*/ 165 w 173"/>
                  <a:gd name="T11" fmla="*/ 45 h 226"/>
                  <a:gd name="T12" fmla="*/ 165 w 173"/>
                  <a:gd name="T13" fmla="*/ 68 h 226"/>
                  <a:gd name="T14" fmla="*/ 117 w 173"/>
                  <a:gd name="T15" fmla="*/ 68 h 226"/>
                  <a:gd name="T16" fmla="*/ 117 w 173"/>
                  <a:gd name="T17" fmla="*/ 57 h 226"/>
                  <a:gd name="T18" fmla="*/ 90 w 173"/>
                  <a:gd name="T19" fmla="*/ 42 h 226"/>
                  <a:gd name="T20" fmla="*/ 58 w 173"/>
                  <a:gd name="T21" fmla="*/ 61 h 226"/>
                  <a:gd name="T22" fmla="*/ 173 w 173"/>
                  <a:gd name="T23" fmla="*/ 160 h 226"/>
                  <a:gd name="T24" fmla="*/ 90 w 173"/>
                  <a:gd name="T25" fmla="*/ 226 h 226"/>
                  <a:gd name="T26" fmla="*/ 0 w 173"/>
                  <a:gd name="T27" fmla="*/ 188 h 226"/>
                  <a:gd name="T28" fmla="*/ 25 w 173"/>
                  <a:gd name="T29" fmla="*/ 153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3" h="226">
                    <a:moveTo>
                      <a:pt x="25" y="153"/>
                    </a:moveTo>
                    <a:cubicBezTo>
                      <a:pt x="25" y="153"/>
                      <a:pt x="53" y="184"/>
                      <a:pt x="90" y="184"/>
                    </a:cubicBezTo>
                    <a:cubicBezTo>
                      <a:pt x="106" y="184"/>
                      <a:pt x="119" y="178"/>
                      <a:pt x="119" y="163"/>
                    </a:cubicBezTo>
                    <a:cubicBezTo>
                      <a:pt x="119" y="133"/>
                      <a:pt x="5" y="133"/>
                      <a:pt x="5" y="63"/>
                    </a:cubicBezTo>
                    <a:cubicBezTo>
                      <a:pt x="5" y="20"/>
                      <a:pt x="44" y="0"/>
                      <a:pt x="89" y="0"/>
                    </a:cubicBezTo>
                    <a:cubicBezTo>
                      <a:pt x="118" y="0"/>
                      <a:pt x="165" y="10"/>
                      <a:pt x="165" y="45"/>
                    </a:cubicBezTo>
                    <a:lnTo>
                      <a:pt x="165" y="68"/>
                    </a:lnTo>
                    <a:lnTo>
                      <a:pt x="117" y="68"/>
                    </a:lnTo>
                    <a:lnTo>
                      <a:pt x="117" y="57"/>
                    </a:lnTo>
                    <a:cubicBezTo>
                      <a:pt x="117" y="47"/>
                      <a:pt x="102" y="42"/>
                      <a:pt x="90" y="42"/>
                    </a:cubicBezTo>
                    <a:cubicBezTo>
                      <a:pt x="71" y="42"/>
                      <a:pt x="58" y="48"/>
                      <a:pt x="58" y="61"/>
                    </a:cubicBezTo>
                    <a:cubicBezTo>
                      <a:pt x="58" y="95"/>
                      <a:pt x="173" y="88"/>
                      <a:pt x="173" y="160"/>
                    </a:cubicBezTo>
                    <a:cubicBezTo>
                      <a:pt x="173" y="201"/>
                      <a:pt x="137" y="226"/>
                      <a:pt x="90" y="226"/>
                    </a:cubicBezTo>
                    <a:cubicBezTo>
                      <a:pt x="30" y="226"/>
                      <a:pt x="0" y="188"/>
                      <a:pt x="0" y="188"/>
                    </a:cubicBezTo>
                    <a:lnTo>
                      <a:pt x="25" y="15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22"/>
              <p:cNvSpPr>
                <a:spLocks/>
              </p:cNvSpPr>
              <p:nvPr userDrawn="1"/>
            </p:nvSpPr>
            <p:spPr bwMode="auto">
              <a:xfrm>
                <a:off x="1817688" y="1031875"/>
                <a:ext cx="106363" cy="219075"/>
              </a:xfrm>
              <a:custGeom>
                <a:avLst/>
                <a:gdLst>
                  <a:gd name="T0" fmla="*/ 28 w 134"/>
                  <a:gd name="T1" fmla="*/ 101 h 276"/>
                  <a:gd name="T2" fmla="*/ 0 w 134"/>
                  <a:gd name="T3" fmla="*/ 101 h 276"/>
                  <a:gd name="T4" fmla="*/ 0 w 134"/>
                  <a:gd name="T5" fmla="*/ 58 h 276"/>
                  <a:gd name="T6" fmla="*/ 30 w 134"/>
                  <a:gd name="T7" fmla="*/ 58 h 276"/>
                  <a:gd name="T8" fmla="*/ 30 w 134"/>
                  <a:gd name="T9" fmla="*/ 0 h 276"/>
                  <a:gd name="T10" fmla="*/ 82 w 134"/>
                  <a:gd name="T11" fmla="*/ 0 h 276"/>
                  <a:gd name="T12" fmla="*/ 82 w 134"/>
                  <a:gd name="T13" fmla="*/ 58 h 276"/>
                  <a:gd name="T14" fmla="*/ 131 w 134"/>
                  <a:gd name="T15" fmla="*/ 58 h 276"/>
                  <a:gd name="T16" fmla="*/ 131 w 134"/>
                  <a:gd name="T17" fmla="*/ 101 h 276"/>
                  <a:gd name="T18" fmla="*/ 82 w 134"/>
                  <a:gd name="T19" fmla="*/ 101 h 276"/>
                  <a:gd name="T20" fmla="*/ 82 w 134"/>
                  <a:gd name="T21" fmla="*/ 188 h 276"/>
                  <a:gd name="T22" fmla="*/ 125 w 134"/>
                  <a:gd name="T23" fmla="*/ 229 h 276"/>
                  <a:gd name="T24" fmla="*/ 134 w 134"/>
                  <a:gd name="T25" fmla="*/ 228 h 276"/>
                  <a:gd name="T26" fmla="*/ 134 w 134"/>
                  <a:gd name="T27" fmla="*/ 275 h 276"/>
                  <a:gd name="T28" fmla="*/ 118 w 134"/>
                  <a:gd name="T29" fmla="*/ 276 h 276"/>
                  <a:gd name="T30" fmla="*/ 28 w 134"/>
                  <a:gd name="T31" fmla="*/ 195 h 276"/>
                  <a:gd name="T32" fmla="*/ 28 w 134"/>
                  <a:gd name="T33" fmla="*/ 101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276">
                    <a:moveTo>
                      <a:pt x="28" y="101"/>
                    </a:moveTo>
                    <a:lnTo>
                      <a:pt x="0" y="101"/>
                    </a:lnTo>
                    <a:lnTo>
                      <a:pt x="0" y="58"/>
                    </a:lnTo>
                    <a:lnTo>
                      <a:pt x="30" y="58"/>
                    </a:lnTo>
                    <a:lnTo>
                      <a:pt x="30" y="0"/>
                    </a:lnTo>
                    <a:lnTo>
                      <a:pt x="82" y="0"/>
                    </a:lnTo>
                    <a:lnTo>
                      <a:pt x="82" y="58"/>
                    </a:lnTo>
                    <a:lnTo>
                      <a:pt x="131" y="58"/>
                    </a:lnTo>
                    <a:lnTo>
                      <a:pt x="131" y="101"/>
                    </a:lnTo>
                    <a:lnTo>
                      <a:pt x="82" y="101"/>
                    </a:lnTo>
                    <a:lnTo>
                      <a:pt x="82" y="188"/>
                    </a:lnTo>
                    <a:cubicBezTo>
                      <a:pt x="82" y="224"/>
                      <a:pt x="110" y="229"/>
                      <a:pt x="125" y="229"/>
                    </a:cubicBezTo>
                    <a:cubicBezTo>
                      <a:pt x="131" y="229"/>
                      <a:pt x="134" y="228"/>
                      <a:pt x="134" y="228"/>
                    </a:cubicBezTo>
                    <a:lnTo>
                      <a:pt x="134" y="275"/>
                    </a:lnTo>
                    <a:cubicBezTo>
                      <a:pt x="134" y="275"/>
                      <a:pt x="128" y="276"/>
                      <a:pt x="118" y="276"/>
                    </a:cubicBezTo>
                    <a:cubicBezTo>
                      <a:pt x="88" y="276"/>
                      <a:pt x="28" y="267"/>
                      <a:pt x="28" y="195"/>
                    </a:cubicBezTo>
                    <a:lnTo>
                      <a:pt x="28" y="101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Freeform 23"/>
              <p:cNvSpPr>
                <a:spLocks/>
              </p:cNvSpPr>
              <p:nvPr userDrawn="1"/>
            </p:nvSpPr>
            <p:spPr bwMode="auto">
              <a:xfrm>
                <a:off x="1943100" y="1074738"/>
                <a:ext cx="123825" cy="174625"/>
              </a:xfrm>
              <a:custGeom>
                <a:avLst/>
                <a:gdLst>
                  <a:gd name="T0" fmla="*/ 26 w 156"/>
                  <a:gd name="T1" fmla="*/ 58 h 219"/>
                  <a:gd name="T2" fmla="*/ 17 w 156"/>
                  <a:gd name="T3" fmla="*/ 49 h 219"/>
                  <a:gd name="T4" fmla="*/ 0 w 156"/>
                  <a:gd name="T5" fmla="*/ 49 h 219"/>
                  <a:gd name="T6" fmla="*/ 0 w 156"/>
                  <a:gd name="T7" fmla="*/ 3 h 219"/>
                  <a:gd name="T8" fmla="*/ 49 w 156"/>
                  <a:gd name="T9" fmla="*/ 3 h 219"/>
                  <a:gd name="T10" fmla="*/ 78 w 156"/>
                  <a:gd name="T11" fmla="*/ 30 h 219"/>
                  <a:gd name="T12" fmla="*/ 78 w 156"/>
                  <a:gd name="T13" fmla="*/ 42 h 219"/>
                  <a:gd name="T14" fmla="*/ 77 w 156"/>
                  <a:gd name="T15" fmla="*/ 56 h 219"/>
                  <a:gd name="T16" fmla="*/ 78 w 156"/>
                  <a:gd name="T17" fmla="*/ 56 h 219"/>
                  <a:gd name="T18" fmla="*/ 146 w 156"/>
                  <a:gd name="T19" fmla="*/ 0 h 219"/>
                  <a:gd name="T20" fmla="*/ 156 w 156"/>
                  <a:gd name="T21" fmla="*/ 1 h 219"/>
                  <a:gd name="T22" fmla="*/ 156 w 156"/>
                  <a:gd name="T23" fmla="*/ 54 h 219"/>
                  <a:gd name="T24" fmla="*/ 143 w 156"/>
                  <a:gd name="T25" fmla="*/ 53 h 219"/>
                  <a:gd name="T26" fmla="*/ 84 w 156"/>
                  <a:gd name="T27" fmla="*/ 99 h 219"/>
                  <a:gd name="T28" fmla="*/ 79 w 156"/>
                  <a:gd name="T29" fmla="*/ 134 h 219"/>
                  <a:gd name="T30" fmla="*/ 79 w 156"/>
                  <a:gd name="T31" fmla="*/ 219 h 219"/>
                  <a:gd name="T32" fmla="*/ 26 w 156"/>
                  <a:gd name="T33" fmla="*/ 219 h 219"/>
                  <a:gd name="T34" fmla="*/ 26 w 156"/>
                  <a:gd name="T35" fmla="*/ 58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" h="219">
                    <a:moveTo>
                      <a:pt x="26" y="58"/>
                    </a:moveTo>
                    <a:cubicBezTo>
                      <a:pt x="26" y="52"/>
                      <a:pt x="23" y="49"/>
                      <a:pt x="17" y="49"/>
                    </a:cubicBezTo>
                    <a:lnTo>
                      <a:pt x="0" y="49"/>
                    </a:lnTo>
                    <a:lnTo>
                      <a:pt x="0" y="3"/>
                    </a:lnTo>
                    <a:lnTo>
                      <a:pt x="49" y="3"/>
                    </a:lnTo>
                    <a:cubicBezTo>
                      <a:pt x="68" y="3"/>
                      <a:pt x="78" y="11"/>
                      <a:pt x="78" y="30"/>
                    </a:cubicBezTo>
                    <a:lnTo>
                      <a:pt x="78" y="42"/>
                    </a:lnTo>
                    <a:cubicBezTo>
                      <a:pt x="78" y="50"/>
                      <a:pt x="77" y="56"/>
                      <a:pt x="77" y="56"/>
                    </a:cubicBezTo>
                    <a:lnTo>
                      <a:pt x="78" y="56"/>
                    </a:lnTo>
                    <a:cubicBezTo>
                      <a:pt x="87" y="25"/>
                      <a:pt x="113" y="0"/>
                      <a:pt x="146" y="0"/>
                    </a:cubicBezTo>
                    <a:cubicBezTo>
                      <a:pt x="151" y="0"/>
                      <a:pt x="156" y="1"/>
                      <a:pt x="156" y="1"/>
                    </a:cubicBezTo>
                    <a:lnTo>
                      <a:pt x="156" y="54"/>
                    </a:lnTo>
                    <a:cubicBezTo>
                      <a:pt x="156" y="54"/>
                      <a:pt x="150" y="53"/>
                      <a:pt x="143" y="53"/>
                    </a:cubicBezTo>
                    <a:cubicBezTo>
                      <a:pt x="120" y="53"/>
                      <a:pt x="94" y="66"/>
                      <a:pt x="84" y="99"/>
                    </a:cubicBezTo>
                    <a:cubicBezTo>
                      <a:pt x="81" y="109"/>
                      <a:pt x="79" y="121"/>
                      <a:pt x="79" y="134"/>
                    </a:cubicBezTo>
                    <a:lnTo>
                      <a:pt x="79" y="219"/>
                    </a:lnTo>
                    <a:lnTo>
                      <a:pt x="26" y="219"/>
                    </a:lnTo>
                    <a:lnTo>
                      <a:pt x="26" y="5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Freeform 24"/>
              <p:cNvSpPr>
                <a:spLocks noEditPoints="1"/>
              </p:cNvSpPr>
              <p:nvPr userDrawn="1"/>
            </p:nvSpPr>
            <p:spPr bwMode="auto">
              <a:xfrm>
                <a:off x="2074863" y="1073150"/>
                <a:ext cx="171450" cy="179388"/>
              </a:xfrm>
              <a:custGeom>
                <a:avLst/>
                <a:gdLst>
                  <a:gd name="T0" fmla="*/ 86 w 215"/>
                  <a:gd name="T1" fmla="*/ 184 h 226"/>
                  <a:gd name="T2" fmla="*/ 136 w 215"/>
                  <a:gd name="T3" fmla="*/ 128 h 226"/>
                  <a:gd name="T4" fmla="*/ 136 w 215"/>
                  <a:gd name="T5" fmla="*/ 123 h 226"/>
                  <a:gd name="T6" fmla="*/ 126 w 215"/>
                  <a:gd name="T7" fmla="*/ 123 h 226"/>
                  <a:gd name="T8" fmla="*/ 54 w 215"/>
                  <a:gd name="T9" fmla="*/ 156 h 226"/>
                  <a:gd name="T10" fmla="*/ 86 w 215"/>
                  <a:gd name="T11" fmla="*/ 184 h 226"/>
                  <a:gd name="T12" fmla="*/ 128 w 215"/>
                  <a:gd name="T13" fmla="*/ 86 h 226"/>
                  <a:gd name="T14" fmla="*/ 135 w 215"/>
                  <a:gd name="T15" fmla="*/ 86 h 226"/>
                  <a:gd name="T16" fmla="*/ 135 w 215"/>
                  <a:gd name="T17" fmla="*/ 84 h 226"/>
                  <a:gd name="T18" fmla="*/ 95 w 215"/>
                  <a:gd name="T19" fmla="*/ 42 h 226"/>
                  <a:gd name="T20" fmla="*/ 66 w 215"/>
                  <a:gd name="T21" fmla="*/ 56 h 226"/>
                  <a:gd name="T22" fmla="*/ 66 w 215"/>
                  <a:gd name="T23" fmla="*/ 68 h 226"/>
                  <a:gd name="T24" fmla="*/ 16 w 215"/>
                  <a:gd name="T25" fmla="*/ 68 h 226"/>
                  <a:gd name="T26" fmla="*/ 16 w 215"/>
                  <a:gd name="T27" fmla="*/ 45 h 226"/>
                  <a:gd name="T28" fmla="*/ 95 w 215"/>
                  <a:gd name="T29" fmla="*/ 0 h 226"/>
                  <a:gd name="T30" fmla="*/ 188 w 215"/>
                  <a:gd name="T31" fmla="*/ 86 h 226"/>
                  <a:gd name="T32" fmla="*/ 188 w 215"/>
                  <a:gd name="T33" fmla="*/ 166 h 226"/>
                  <a:gd name="T34" fmla="*/ 198 w 215"/>
                  <a:gd name="T35" fmla="*/ 176 h 226"/>
                  <a:gd name="T36" fmla="*/ 215 w 215"/>
                  <a:gd name="T37" fmla="*/ 176 h 226"/>
                  <a:gd name="T38" fmla="*/ 215 w 215"/>
                  <a:gd name="T39" fmla="*/ 221 h 226"/>
                  <a:gd name="T40" fmla="*/ 166 w 215"/>
                  <a:gd name="T41" fmla="*/ 221 h 226"/>
                  <a:gd name="T42" fmla="*/ 139 w 215"/>
                  <a:gd name="T43" fmla="*/ 197 h 226"/>
                  <a:gd name="T44" fmla="*/ 139 w 215"/>
                  <a:gd name="T45" fmla="*/ 188 h 226"/>
                  <a:gd name="T46" fmla="*/ 139 w 215"/>
                  <a:gd name="T47" fmla="*/ 188 h 226"/>
                  <a:gd name="T48" fmla="*/ 73 w 215"/>
                  <a:gd name="T49" fmla="*/ 226 h 226"/>
                  <a:gd name="T50" fmla="*/ 0 w 215"/>
                  <a:gd name="T51" fmla="*/ 159 h 226"/>
                  <a:gd name="T52" fmla="*/ 128 w 215"/>
                  <a:gd name="T53" fmla="*/ 8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5" h="226">
                    <a:moveTo>
                      <a:pt x="86" y="184"/>
                    </a:moveTo>
                    <a:cubicBezTo>
                      <a:pt x="115" y="184"/>
                      <a:pt x="136" y="154"/>
                      <a:pt x="136" y="128"/>
                    </a:cubicBezTo>
                    <a:lnTo>
                      <a:pt x="136" y="123"/>
                    </a:lnTo>
                    <a:lnTo>
                      <a:pt x="126" y="123"/>
                    </a:lnTo>
                    <a:cubicBezTo>
                      <a:pt x="98" y="123"/>
                      <a:pt x="54" y="126"/>
                      <a:pt x="54" y="156"/>
                    </a:cubicBezTo>
                    <a:cubicBezTo>
                      <a:pt x="54" y="171"/>
                      <a:pt x="64" y="184"/>
                      <a:pt x="86" y="184"/>
                    </a:cubicBezTo>
                    <a:moveTo>
                      <a:pt x="128" y="86"/>
                    </a:moveTo>
                    <a:lnTo>
                      <a:pt x="135" y="86"/>
                    </a:lnTo>
                    <a:lnTo>
                      <a:pt x="135" y="84"/>
                    </a:lnTo>
                    <a:cubicBezTo>
                      <a:pt x="135" y="53"/>
                      <a:pt x="122" y="42"/>
                      <a:pt x="95" y="42"/>
                    </a:cubicBezTo>
                    <a:cubicBezTo>
                      <a:pt x="85" y="42"/>
                      <a:pt x="66" y="44"/>
                      <a:pt x="66" y="56"/>
                    </a:cubicBezTo>
                    <a:lnTo>
                      <a:pt x="66" y="68"/>
                    </a:lnTo>
                    <a:lnTo>
                      <a:pt x="16" y="68"/>
                    </a:lnTo>
                    <a:lnTo>
                      <a:pt x="16" y="45"/>
                    </a:lnTo>
                    <a:cubicBezTo>
                      <a:pt x="16" y="5"/>
                      <a:pt x="73" y="0"/>
                      <a:pt x="95" y="0"/>
                    </a:cubicBezTo>
                    <a:cubicBezTo>
                      <a:pt x="167" y="0"/>
                      <a:pt x="188" y="38"/>
                      <a:pt x="188" y="86"/>
                    </a:cubicBezTo>
                    <a:lnTo>
                      <a:pt x="188" y="166"/>
                    </a:lnTo>
                    <a:cubicBezTo>
                      <a:pt x="188" y="172"/>
                      <a:pt x="192" y="176"/>
                      <a:pt x="198" y="176"/>
                    </a:cubicBezTo>
                    <a:lnTo>
                      <a:pt x="215" y="176"/>
                    </a:lnTo>
                    <a:lnTo>
                      <a:pt x="215" y="221"/>
                    </a:lnTo>
                    <a:lnTo>
                      <a:pt x="166" y="221"/>
                    </a:lnTo>
                    <a:cubicBezTo>
                      <a:pt x="147" y="221"/>
                      <a:pt x="139" y="210"/>
                      <a:pt x="139" y="197"/>
                    </a:cubicBezTo>
                    <a:cubicBezTo>
                      <a:pt x="139" y="192"/>
                      <a:pt x="139" y="188"/>
                      <a:pt x="139" y="188"/>
                    </a:cubicBezTo>
                    <a:lnTo>
                      <a:pt x="139" y="188"/>
                    </a:lnTo>
                    <a:cubicBezTo>
                      <a:pt x="139" y="188"/>
                      <a:pt x="122" y="226"/>
                      <a:pt x="73" y="226"/>
                    </a:cubicBezTo>
                    <a:cubicBezTo>
                      <a:pt x="35" y="226"/>
                      <a:pt x="0" y="202"/>
                      <a:pt x="0" y="159"/>
                    </a:cubicBezTo>
                    <a:cubicBezTo>
                      <a:pt x="0" y="91"/>
                      <a:pt x="93" y="86"/>
                      <a:pt x="128" y="86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Freeform 25"/>
              <p:cNvSpPr>
                <a:spLocks/>
              </p:cNvSpPr>
              <p:nvPr userDrawn="1"/>
            </p:nvSpPr>
            <p:spPr bwMode="auto">
              <a:xfrm>
                <a:off x="2252663" y="1011238"/>
                <a:ext cx="84138" cy="238125"/>
              </a:xfrm>
              <a:custGeom>
                <a:avLst/>
                <a:gdLst>
                  <a:gd name="T0" fmla="*/ 26 w 106"/>
                  <a:gd name="T1" fmla="*/ 55 h 300"/>
                  <a:gd name="T2" fmla="*/ 17 w 106"/>
                  <a:gd name="T3" fmla="*/ 45 h 300"/>
                  <a:gd name="T4" fmla="*/ 0 w 106"/>
                  <a:gd name="T5" fmla="*/ 45 h 300"/>
                  <a:gd name="T6" fmla="*/ 0 w 106"/>
                  <a:gd name="T7" fmla="*/ 0 h 300"/>
                  <a:gd name="T8" fmla="*/ 51 w 106"/>
                  <a:gd name="T9" fmla="*/ 0 h 300"/>
                  <a:gd name="T10" fmla="*/ 80 w 106"/>
                  <a:gd name="T11" fmla="*/ 29 h 300"/>
                  <a:gd name="T12" fmla="*/ 80 w 106"/>
                  <a:gd name="T13" fmla="*/ 245 h 300"/>
                  <a:gd name="T14" fmla="*/ 89 w 106"/>
                  <a:gd name="T15" fmla="*/ 255 h 300"/>
                  <a:gd name="T16" fmla="*/ 106 w 106"/>
                  <a:gd name="T17" fmla="*/ 255 h 300"/>
                  <a:gd name="T18" fmla="*/ 106 w 106"/>
                  <a:gd name="T19" fmla="*/ 300 h 300"/>
                  <a:gd name="T20" fmla="*/ 55 w 106"/>
                  <a:gd name="T21" fmla="*/ 300 h 300"/>
                  <a:gd name="T22" fmla="*/ 26 w 106"/>
                  <a:gd name="T23" fmla="*/ 271 h 300"/>
                  <a:gd name="T24" fmla="*/ 26 w 106"/>
                  <a:gd name="T25" fmla="*/ 55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300">
                    <a:moveTo>
                      <a:pt x="26" y="55"/>
                    </a:moveTo>
                    <a:cubicBezTo>
                      <a:pt x="26" y="48"/>
                      <a:pt x="23" y="45"/>
                      <a:pt x="17" y="45"/>
                    </a:cubicBezTo>
                    <a:lnTo>
                      <a:pt x="0" y="45"/>
                    </a:lnTo>
                    <a:lnTo>
                      <a:pt x="0" y="0"/>
                    </a:lnTo>
                    <a:lnTo>
                      <a:pt x="51" y="0"/>
                    </a:lnTo>
                    <a:cubicBezTo>
                      <a:pt x="71" y="0"/>
                      <a:pt x="80" y="9"/>
                      <a:pt x="80" y="29"/>
                    </a:cubicBezTo>
                    <a:lnTo>
                      <a:pt x="80" y="245"/>
                    </a:lnTo>
                    <a:cubicBezTo>
                      <a:pt x="80" y="251"/>
                      <a:pt x="83" y="255"/>
                      <a:pt x="89" y="255"/>
                    </a:cubicBezTo>
                    <a:lnTo>
                      <a:pt x="106" y="255"/>
                    </a:lnTo>
                    <a:lnTo>
                      <a:pt x="106" y="300"/>
                    </a:lnTo>
                    <a:lnTo>
                      <a:pt x="55" y="300"/>
                    </a:lnTo>
                    <a:cubicBezTo>
                      <a:pt x="35" y="300"/>
                      <a:pt x="26" y="292"/>
                      <a:pt x="26" y="271"/>
                    </a:cubicBezTo>
                    <a:lnTo>
                      <a:pt x="2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2" name="Freeform 26"/>
              <p:cNvSpPr>
                <a:spLocks/>
              </p:cNvSpPr>
              <p:nvPr userDrawn="1"/>
            </p:nvSpPr>
            <p:spPr bwMode="auto">
              <a:xfrm>
                <a:off x="2352675" y="1077913"/>
                <a:ext cx="84138" cy="171450"/>
              </a:xfrm>
              <a:custGeom>
                <a:avLst/>
                <a:gdLst>
                  <a:gd name="T0" fmla="*/ 26 w 106"/>
                  <a:gd name="T1" fmla="*/ 55 h 216"/>
                  <a:gd name="T2" fmla="*/ 17 w 106"/>
                  <a:gd name="T3" fmla="*/ 46 h 216"/>
                  <a:gd name="T4" fmla="*/ 0 w 106"/>
                  <a:gd name="T5" fmla="*/ 46 h 216"/>
                  <a:gd name="T6" fmla="*/ 0 w 106"/>
                  <a:gd name="T7" fmla="*/ 0 h 216"/>
                  <a:gd name="T8" fmla="*/ 51 w 106"/>
                  <a:gd name="T9" fmla="*/ 0 h 216"/>
                  <a:gd name="T10" fmla="*/ 80 w 106"/>
                  <a:gd name="T11" fmla="*/ 29 h 216"/>
                  <a:gd name="T12" fmla="*/ 80 w 106"/>
                  <a:gd name="T13" fmla="*/ 161 h 216"/>
                  <a:gd name="T14" fmla="*/ 89 w 106"/>
                  <a:gd name="T15" fmla="*/ 171 h 216"/>
                  <a:gd name="T16" fmla="*/ 106 w 106"/>
                  <a:gd name="T17" fmla="*/ 171 h 216"/>
                  <a:gd name="T18" fmla="*/ 106 w 106"/>
                  <a:gd name="T19" fmla="*/ 216 h 216"/>
                  <a:gd name="T20" fmla="*/ 55 w 106"/>
                  <a:gd name="T21" fmla="*/ 216 h 216"/>
                  <a:gd name="T22" fmla="*/ 26 w 106"/>
                  <a:gd name="T23" fmla="*/ 187 h 216"/>
                  <a:gd name="T24" fmla="*/ 26 w 106"/>
                  <a:gd name="T25" fmla="*/ 5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216">
                    <a:moveTo>
                      <a:pt x="26" y="55"/>
                    </a:moveTo>
                    <a:cubicBezTo>
                      <a:pt x="26" y="49"/>
                      <a:pt x="23" y="46"/>
                      <a:pt x="17" y="46"/>
                    </a:cubicBezTo>
                    <a:lnTo>
                      <a:pt x="0" y="46"/>
                    </a:lnTo>
                    <a:lnTo>
                      <a:pt x="0" y="0"/>
                    </a:lnTo>
                    <a:lnTo>
                      <a:pt x="51" y="0"/>
                    </a:lnTo>
                    <a:cubicBezTo>
                      <a:pt x="71" y="0"/>
                      <a:pt x="80" y="9"/>
                      <a:pt x="80" y="29"/>
                    </a:cubicBezTo>
                    <a:lnTo>
                      <a:pt x="80" y="161"/>
                    </a:lnTo>
                    <a:cubicBezTo>
                      <a:pt x="80" y="167"/>
                      <a:pt x="83" y="171"/>
                      <a:pt x="89" y="171"/>
                    </a:cubicBezTo>
                    <a:lnTo>
                      <a:pt x="106" y="171"/>
                    </a:lnTo>
                    <a:lnTo>
                      <a:pt x="106" y="216"/>
                    </a:lnTo>
                    <a:lnTo>
                      <a:pt x="55" y="216"/>
                    </a:lnTo>
                    <a:cubicBezTo>
                      <a:pt x="35" y="216"/>
                      <a:pt x="26" y="208"/>
                      <a:pt x="26" y="187"/>
                    </a:cubicBezTo>
                    <a:lnTo>
                      <a:pt x="26" y="5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3" name="Freeform 27"/>
              <p:cNvSpPr>
                <a:spLocks noEditPoints="1"/>
              </p:cNvSpPr>
              <p:nvPr userDrawn="1"/>
            </p:nvSpPr>
            <p:spPr bwMode="auto">
              <a:xfrm>
                <a:off x="2449513" y="1073150"/>
                <a:ext cx="169863" cy="179388"/>
              </a:xfrm>
              <a:custGeom>
                <a:avLst/>
                <a:gdLst>
                  <a:gd name="T0" fmla="*/ 86 w 214"/>
                  <a:gd name="T1" fmla="*/ 184 h 226"/>
                  <a:gd name="T2" fmla="*/ 135 w 214"/>
                  <a:gd name="T3" fmla="*/ 128 h 226"/>
                  <a:gd name="T4" fmla="*/ 135 w 214"/>
                  <a:gd name="T5" fmla="*/ 123 h 226"/>
                  <a:gd name="T6" fmla="*/ 126 w 214"/>
                  <a:gd name="T7" fmla="*/ 123 h 226"/>
                  <a:gd name="T8" fmla="*/ 54 w 214"/>
                  <a:gd name="T9" fmla="*/ 156 h 226"/>
                  <a:gd name="T10" fmla="*/ 86 w 214"/>
                  <a:gd name="T11" fmla="*/ 184 h 226"/>
                  <a:gd name="T12" fmla="*/ 128 w 214"/>
                  <a:gd name="T13" fmla="*/ 86 h 226"/>
                  <a:gd name="T14" fmla="*/ 134 w 214"/>
                  <a:gd name="T15" fmla="*/ 86 h 226"/>
                  <a:gd name="T16" fmla="*/ 134 w 214"/>
                  <a:gd name="T17" fmla="*/ 84 h 226"/>
                  <a:gd name="T18" fmla="*/ 95 w 214"/>
                  <a:gd name="T19" fmla="*/ 42 h 226"/>
                  <a:gd name="T20" fmla="*/ 66 w 214"/>
                  <a:gd name="T21" fmla="*/ 56 h 226"/>
                  <a:gd name="T22" fmla="*/ 66 w 214"/>
                  <a:gd name="T23" fmla="*/ 68 h 226"/>
                  <a:gd name="T24" fmla="*/ 16 w 214"/>
                  <a:gd name="T25" fmla="*/ 68 h 226"/>
                  <a:gd name="T26" fmla="*/ 16 w 214"/>
                  <a:gd name="T27" fmla="*/ 45 h 226"/>
                  <a:gd name="T28" fmla="*/ 95 w 214"/>
                  <a:gd name="T29" fmla="*/ 0 h 226"/>
                  <a:gd name="T30" fmla="*/ 188 w 214"/>
                  <a:gd name="T31" fmla="*/ 86 h 226"/>
                  <a:gd name="T32" fmla="*/ 188 w 214"/>
                  <a:gd name="T33" fmla="*/ 166 h 226"/>
                  <a:gd name="T34" fmla="*/ 197 w 214"/>
                  <a:gd name="T35" fmla="*/ 176 h 226"/>
                  <a:gd name="T36" fmla="*/ 214 w 214"/>
                  <a:gd name="T37" fmla="*/ 176 h 226"/>
                  <a:gd name="T38" fmla="*/ 214 w 214"/>
                  <a:gd name="T39" fmla="*/ 221 h 226"/>
                  <a:gd name="T40" fmla="*/ 166 w 214"/>
                  <a:gd name="T41" fmla="*/ 221 h 226"/>
                  <a:gd name="T42" fmla="*/ 139 w 214"/>
                  <a:gd name="T43" fmla="*/ 197 h 226"/>
                  <a:gd name="T44" fmla="*/ 139 w 214"/>
                  <a:gd name="T45" fmla="*/ 188 h 226"/>
                  <a:gd name="T46" fmla="*/ 138 w 214"/>
                  <a:gd name="T47" fmla="*/ 188 h 226"/>
                  <a:gd name="T48" fmla="*/ 73 w 214"/>
                  <a:gd name="T49" fmla="*/ 226 h 226"/>
                  <a:gd name="T50" fmla="*/ 0 w 214"/>
                  <a:gd name="T51" fmla="*/ 159 h 226"/>
                  <a:gd name="T52" fmla="*/ 128 w 214"/>
                  <a:gd name="T53" fmla="*/ 86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4" h="226">
                    <a:moveTo>
                      <a:pt x="86" y="184"/>
                    </a:moveTo>
                    <a:cubicBezTo>
                      <a:pt x="115" y="184"/>
                      <a:pt x="135" y="154"/>
                      <a:pt x="135" y="128"/>
                    </a:cubicBezTo>
                    <a:lnTo>
                      <a:pt x="135" y="123"/>
                    </a:lnTo>
                    <a:lnTo>
                      <a:pt x="126" y="123"/>
                    </a:lnTo>
                    <a:cubicBezTo>
                      <a:pt x="98" y="123"/>
                      <a:pt x="54" y="126"/>
                      <a:pt x="54" y="156"/>
                    </a:cubicBezTo>
                    <a:cubicBezTo>
                      <a:pt x="54" y="171"/>
                      <a:pt x="64" y="184"/>
                      <a:pt x="86" y="184"/>
                    </a:cubicBezTo>
                    <a:moveTo>
                      <a:pt x="128" y="86"/>
                    </a:moveTo>
                    <a:lnTo>
                      <a:pt x="134" y="86"/>
                    </a:lnTo>
                    <a:lnTo>
                      <a:pt x="134" y="84"/>
                    </a:lnTo>
                    <a:cubicBezTo>
                      <a:pt x="134" y="53"/>
                      <a:pt x="122" y="42"/>
                      <a:pt x="95" y="42"/>
                    </a:cubicBezTo>
                    <a:cubicBezTo>
                      <a:pt x="85" y="42"/>
                      <a:pt x="66" y="44"/>
                      <a:pt x="66" y="56"/>
                    </a:cubicBezTo>
                    <a:lnTo>
                      <a:pt x="66" y="68"/>
                    </a:lnTo>
                    <a:lnTo>
                      <a:pt x="16" y="68"/>
                    </a:lnTo>
                    <a:lnTo>
                      <a:pt x="16" y="45"/>
                    </a:lnTo>
                    <a:cubicBezTo>
                      <a:pt x="16" y="5"/>
                      <a:pt x="73" y="0"/>
                      <a:pt x="95" y="0"/>
                    </a:cubicBezTo>
                    <a:cubicBezTo>
                      <a:pt x="167" y="0"/>
                      <a:pt x="188" y="38"/>
                      <a:pt x="188" y="86"/>
                    </a:cubicBezTo>
                    <a:lnTo>
                      <a:pt x="188" y="166"/>
                    </a:lnTo>
                    <a:cubicBezTo>
                      <a:pt x="188" y="172"/>
                      <a:pt x="192" y="176"/>
                      <a:pt x="197" y="176"/>
                    </a:cubicBezTo>
                    <a:lnTo>
                      <a:pt x="214" y="176"/>
                    </a:lnTo>
                    <a:lnTo>
                      <a:pt x="214" y="221"/>
                    </a:lnTo>
                    <a:lnTo>
                      <a:pt x="166" y="221"/>
                    </a:lnTo>
                    <a:cubicBezTo>
                      <a:pt x="146" y="221"/>
                      <a:pt x="139" y="210"/>
                      <a:pt x="139" y="197"/>
                    </a:cubicBezTo>
                    <a:cubicBezTo>
                      <a:pt x="139" y="192"/>
                      <a:pt x="139" y="188"/>
                      <a:pt x="139" y="188"/>
                    </a:cubicBezTo>
                    <a:lnTo>
                      <a:pt x="138" y="188"/>
                    </a:lnTo>
                    <a:cubicBezTo>
                      <a:pt x="138" y="188"/>
                      <a:pt x="122" y="226"/>
                      <a:pt x="73" y="226"/>
                    </a:cubicBezTo>
                    <a:cubicBezTo>
                      <a:pt x="35" y="226"/>
                      <a:pt x="0" y="202"/>
                      <a:pt x="0" y="159"/>
                    </a:cubicBezTo>
                    <a:cubicBezTo>
                      <a:pt x="0" y="91"/>
                      <a:pt x="93" y="86"/>
                      <a:pt x="128" y="86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4" name="Oval 28"/>
              <p:cNvSpPr>
                <a:spLocks noChangeArrowheads="1"/>
              </p:cNvSpPr>
              <p:nvPr userDrawn="1"/>
            </p:nvSpPr>
            <p:spPr bwMode="auto">
              <a:xfrm>
                <a:off x="2368550" y="1006475"/>
                <a:ext cx="49213" cy="47625"/>
              </a:xfrm>
              <a:prstGeom prst="ellipse">
                <a:avLst/>
              </a:pr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Group 9"/>
            <p:cNvGrpSpPr/>
            <p:nvPr userDrawn="1"/>
          </p:nvGrpSpPr>
          <p:grpSpPr>
            <a:xfrm>
              <a:off x="877888" y="6075363"/>
              <a:ext cx="2098675" cy="341312"/>
              <a:chOff x="877888" y="6075363"/>
              <a:chExt cx="2098675" cy="341312"/>
            </a:xfrm>
            <a:solidFill>
              <a:srgbClr val="005A7C"/>
            </a:solidFill>
          </p:grpSpPr>
          <p:sp>
            <p:nvSpPr>
              <p:cNvPr id="21" name="Freeform 29"/>
              <p:cNvSpPr>
                <a:spLocks noEditPoints="1"/>
              </p:cNvSpPr>
              <p:nvPr userDrawn="1"/>
            </p:nvSpPr>
            <p:spPr bwMode="auto">
              <a:xfrm>
                <a:off x="877888" y="6276975"/>
                <a:ext cx="2098675" cy="139700"/>
              </a:xfrm>
              <a:custGeom>
                <a:avLst/>
                <a:gdLst>
                  <a:gd name="T0" fmla="*/ 64 w 2643"/>
                  <a:gd name="T1" fmla="*/ 135 h 175"/>
                  <a:gd name="T2" fmla="*/ 147 w 2643"/>
                  <a:gd name="T3" fmla="*/ 135 h 175"/>
                  <a:gd name="T4" fmla="*/ 18 w 2643"/>
                  <a:gd name="T5" fmla="*/ 58 h 175"/>
                  <a:gd name="T6" fmla="*/ 256 w 2643"/>
                  <a:gd name="T7" fmla="*/ 123 h 175"/>
                  <a:gd name="T8" fmla="*/ 168 w 2643"/>
                  <a:gd name="T9" fmla="*/ 87 h 175"/>
                  <a:gd name="T10" fmla="*/ 298 w 2643"/>
                  <a:gd name="T11" fmla="*/ 90 h 175"/>
                  <a:gd name="T12" fmla="*/ 334 w 2643"/>
                  <a:gd name="T13" fmla="*/ 36 h 175"/>
                  <a:gd name="T14" fmla="*/ 399 w 2643"/>
                  <a:gd name="T15" fmla="*/ 100 h 175"/>
                  <a:gd name="T16" fmla="*/ 441 w 2643"/>
                  <a:gd name="T17" fmla="*/ 55 h 175"/>
                  <a:gd name="T18" fmla="*/ 386 w 2643"/>
                  <a:gd name="T19" fmla="*/ 55 h 175"/>
                  <a:gd name="T20" fmla="*/ 519 w 2643"/>
                  <a:gd name="T21" fmla="*/ 126 h 175"/>
                  <a:gd name="T22" fmla="*/ 496 w 2643"/>
                  <a:gd name="T23" fmla="*/ 52 h 175"/>
                  <a:gd name="T24" fmla="*/ 518 w 2643"/>
                  <a:gd name="T25" fmla="*/ 89 h 175"/>
                  <a:gd name="T26" fmla="*/ 594 w 2643"/>
                  <a:gd name="T27" fmla="*/ 119 h 175"/>
                  <a:gd name="T28" fmla="*/ 639 w 2643"/>
                  <a:gd name="T29" fmla="*/ 136 h 175"/>
                  <a:gd name="T30" fmla="*/ 613 w 2643"/>
                  <a:gd name="T31" fmla="*/ 109 h 175"/>
                  <a:gd name="T32" fmla="*/ 699 w 2643"/>
                  <a:gd name="T33" fmla="*/ 113 h 175"/>
                  <a:gd name="T34" fmla="*/ 669 w 2643"/>
                  <a:gd name="T35" fmla="*/ 159 h 175"/>
                  <a:gd name="T36" fmla="*/ 861 w 2643"/>
                  <a:gd name="T37" fmla="*/ 53 h 175"/>
                  <a:gd name="T38" fmla="*/ 829 w 2643"/>
                  <a:gd name="T39" fmla="*/ 58 h 175"/>
                  <a:gd name="T40" fmla="*/ 1007 w 2643"/>
                  <a:gd name="T41" fmla="*/ 123 h 175"/>
                  <a:gd name="T42" fmla="*/ 919 w 2643"/>
                  <a:gd name="T43" fmla="*/ 87 h 175"/>
                  <a:gd name="T44" fmla="*/ 1087 w 2643"/>
                  <a:gd name="T45" fmla="*/ 118 h 175"/>
                  <a:gd name="T46" fmla="*/ 1030 w 2643"/>
                  <a:gd name="T47" fmla="*/ 48 h 175"/>
                  <a:gd name="T48" fmla="*/ 1042 w 2643"/>
                  <a:gd name="T49" fmla="*/ 107 h 175"/>
                  <a:gd name="T50" fmla="*/ 1156 w 2643"/>
                  <a:gd name="T51" fmla="*/ 136 h 175"/>
                  <a:gd name="T52" fmla="*/ 1130 w 2643"/>
                  <a:gd name="T53" fmla="*/ 109 h 175"/>
                  <a:gd name="T54" fmla="*/ 1205 w 2643"/>
                  <a:gd name="T55" fmla="*/ 55 h 175"/>
                  <a:gd name="T56" fmla="*/ 1174 w 2643"/>
                  <a:gd name="T57" fmla="*/ 40 h 175"/>
                  <a:gd name="T58" fmla="*/ 1270 w 2643"/>
                  <a:gd name="T59" fmla="*/ 77 h 175"/>
                  <a:gd name="T60" fmla="*/ 1269 w 2643"/>
                  <a:gd name="T61" fmla="*/ 58 h 175"/>
                  <a:gd name="T62" fmla="*/ 1370 w 2643"/>
                  <a:gd name="T63" fmla="*/ 175 h 175"/>
                  <a:gd name="T64" fmla="*/ 1396 w 2643"/>
                  <a:gd name="T65" fmla="*/ 102 h 175"/>
                  <a:gd name="T66" fmla="*/ 1352 w 2643"/>
                  <a:gd name="T67" fmla="*/ 169 h 175"/>
                  <a:gd name="T68" fmla="*/ 1557 w 2643"/>
                  <a:gd name="T69" fmla="*/ 52 h 175"/>
                  <a:gd name="T70" fmla="*/ 1712 w 2643"/>
                  <a:gd name="T71" fmla="*/ 86 h 175"/>
                  <a:gd name="T72" fmla="*/ 1627 w 2643"/>
                  <a:gd name="T73" fmla="*/ 86 h 175"/>
                  <a:gd name="T74" fmla="*/ 1798 w 2643"/>
                  <a:gd name="T75" fmla="*/ 135 h 175"/>
                  <a:gd name="T76" fmla="*/ 1881 w 2643"/>
                  <a:gd name="T77" fmla="*/ 135 h 175"/>
                  <a:gd name="T78" fmla="*/ 1752 w 2643"/>
                  <a:gd name="T79" fmla="*/ 58 h 175"/>
                  <a:gd name="T80" fmla="*/ 1927 w 2643"/>
                  <a:gd name="T81" fmla="*/ 91 h 175"/>
                  <a:gd name="T82" fmla="*/ 1992 w 2643"/>
                  <a:gd name="T83" fmla="*/ 78 h 175"/>
                  <a:gd name="T84" fmla="*/ 1989 w 2643"/>
                  <a:gd name="T85" fmla="*/ 58 h 175"/>
                  <a:gd name="T86" fmla="*/ 1908 w 2643"/>
                  <a:gd name="T87" fmla="*/ 38 h 175"/>
                  <a:gd name="T88" fmla="*/ 2149 w 2643"/>
                  <a:gd name="T89" fmla="*/ 135 h 175"/>
                  <a:gd name="T90" fmla="*/ 2099 w 2643"/>
                  <a:gd name="T91" fmla="*/ 38 h 175"/>
                  <a:gd name="T92" fmla="*/ 2247 w 2643"/>
                  <a:gd name="T93" fmla="*/ 53 h 175"/>
                  <a:gd name="T94" fmla="*/ 2214 w 2643"/>
                  <a:gd name="T95" fmla="*/ 58 h 175"/>
                  <a:gd name="T96" fmla="*/ 2329 w 2643"/>
                  <a:gd name="T97" fmla="*/ 0 h 175"/>
                  <a:gd name="T98" fmla="*/ 2311 w 2643"/>
                  <a:gd name="T99" fmla="*/ 135 h 175"/>
                  <a:gd name="T100" fmla="*/ 2381 w 2643"/>
                  <a:gd name="T101" fmla="*/ 55 h 175"/>
                  <a:gd name="T102" fmla="*/ 2350 w 2643"/>
                  <a:gd name="T103" fmla="*/ 40 h 175"/>
                  <a:gd name="T104" fmla="*/ 2426 w 2643"/>
                  <a:gd name="T105" fmla="*/ 0 h 175"/>
                  <a:gd name="T106" fmla="*/ 2467 w 2643"/>
                  <a:gd name="T107" fmla="*/ 87 h 175"/>
                  <a:gd name="T108" fmla="*/ 2557 w 2643"/>
                  <a:gd name="T109" fmla="*/ 81 h 175"/>
                  <a:gd name="T110" fmla="*/ 2572 w 2643"/>
                  <a:gd name="T111" fmla="*/ 123 h 175"/>
                  <a:gd name="T112" fmla="*/ 2610 w 2643"/>
                  <a:gd name="T113" fmla="*/ 36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43" h="175">
                    <a:moveTo>
                      <a:pt x="0" y="135"/>
                    </a:moveTo>
                    <a:lnTo>
                      <a:pt x="19" y="135"/>
                    </a:lnTo>
                    <a:lnTo>
                      <a:pt x="19" y="91"/>
                    </a:lnTo>
                    <a:cubicBezTo>
                      <a:pt x="19" y="86"/>
                      <a:pt x="19" y="82"/>
                      <a:pt x="20" y="78"/>
                    </a:cubicBezTo>
                    <a:cubicBezTo>
                      <a:pt x="23" y="65"/>
                      <a:pt x="33" y="53"/>
                      <a:pt x="47" y="53"/>
                    </a:cubicBezTo>
                    <a:cubicBezTo>
                      <a:pt x="62" y="53"/>
                      <a:pt x="64" y="65"/>
                      <a:pt x="64" y="77"/>
                    </a:cubicBezTo>
                    <a:lnTo>
                      <a:pt x="64" y="135"/>
                    </a:lnTo>
                    <a:lnTo>
                      <a:pt x="83" y="135"/>
                    </a:lnTo>
                    <a:lnTo>
                      <a:pt x="83" y="91"/>
                    </a:lnTo>
                    <a:cubicBezTo>
                      <a:pt x="83" y="86"/>
                      <a:pt x="83" y="82"/>
                      <a:pt x="84" y="78"/>
                    </a:cubicBezTo>
                    <a:cubicBezTo>
                      <a:pt x="87" y="64"/>
                      <a:pt x="98" y="53"/>
                      <a:pt x="111" y="53"/>
                    </a:cubicBezTo>
                    <a:cubicBezTo>
                      <a:pt x="126" y="53"/>
                      <a:pt x="128" y="64"/>
                      <a:pt x="128" y="77"/>
                    </a:cubicBezTo>
                    <a:lnTo>
                      <a:pt x="128" y="135"/>
                    </a:lnTo>
                    <a:lnTo>
                      <a:pt x="147" y="135"/>
                    </a:lnTo>
                    <a:lnTo>
                      <a:pt x="147" y="73"/>
                    </a:lnTo>
                    <a:cubicBezTo>
                      <a:pt x="147" y="49"/>
                      <a:pt x="137" y="36"/>
                      <a:pt x="115" y="36"/>
                    </a:cubicBezTo>
                    <a:cubicBezTo>
                      <a:pt x="99" y="36"/>
                      <a:pt x="86" y="46"/>
                      <a:pt x="81" y="58"/>
                    </a:cubicBezTo>
                    <a:lnTo>
                      <a:pt x="80" y="58"/>
                    </a:lnTo>
                    <a:cubicBezTo>
                      <a:pt x="77" y="44"/>
                      <a:pt x="67" y="36"/>
                      <a:pt x="51" y="36"/>
                    </a:cubicBezTo>
                    <a:cubicBezTo>
                      <a:pt x="36" y="36"/>
                      <a:pt x="23" y="47"/>
                      <a:pt x="18" y="58"/>
                    </a:cubicBezTo>
                    <a:lnTo>
                      <a:pt x="18" y="58"/>
                    </a:lnTo>
                    <a:cubicBezTo>
                      <a:pt x="18" y="58"/>
                      <a:pt x="18" y="55"/>
                      <a:pt x="18" y="51"/>
                    </a:cubicBezTo>
                    <a:lnTo>
                      <a:pt x="18" y="38"/>
                    </a:lnTo>
                    <a:lnTo>
                      <a:pt x="0" y="38"/>
                    </a:lnTo>
                    <a:lnTo>
                      <a:pt x="0" y="135"/>
                    </a:lnTo>
                    <a:close/>
                    <a:moveTo>
                      <a:pt x="168" y="87"/>
                    </a:moveTo>
                    <a:cubicBezTo>
                      <a:pt x="168" y="115"/>
                      <a:pt x="188" y="137"/>
                      <a:pt x="219" y="137"/>
                    </a:cubicBezTo>
                    <a:cubicBezTo>
                      <a:pt x="242" y="137"/>
                      <a:pt x="256" y="123"/>
                      <a:pt x="256" y="123"/>
                    </a:cubicBezTo>
                    <a:lnTo>
                      <a:pt x="248" y="110"/>
                    </a:lnTo>
                    <a:cubicBezTo>
                      <a:pt x="248" y="110"/>
                      <a:pt x="236" y="121"/>
                      <a:pt x="220" y="121"/>
                    </a:cubicBezTo>
                    <a:cubicBezTo>
                      <a:pt x="203" y="121"/>
                      <a:pt x="188" y="110"/>
                      <a:pt x="187" y="89"/>
                    </a:cubicBezTo>
                    <a:lnTo>
                      <a:pt x="257" y="89"/>
                    </a:lnTo>
                    <a:cubicBezTo>
                      <a:pt x="257" y="89"/>
                      <a:pt x="258" y="84"/>
                      <a:pt x="258" y="81"/>
                    </a:cubicBezTo>
                    <a:cubicBezTo>
                      <a:pt x="258" y="56"/>
                      <a:pt x="243" y="36"/>
                      <a:pt x="216" y="36"/>
                    </a:cubicBezTo>
                    <a:cubicBezTo>
                      <a:pt x="188" y="36"/>
                      <a:pt x="168" y="56"/>
                      <a:pt x="168" y="87"/>
                    </a:cubicBezTo>
                    <a:moveTo>
                      <a:pt x="187" y="75"/>
                    </a:moveTo>
                    <a:cubicBezTo>
                      <a:pt x="190" y="60"/>
                      <a:pt x="201" y="51"/>
                      <a:pt x="215" y="51"/>
                    </a:cubicBezTo>
                    <a:cubicBezTo>
                      <a:pt x="228" y="51"/>
                      <a:pt x="238" y="59"/>
                      <a:pt x="239" y="75"/>
                    </a:cubicBezTo>
                    <a:lnTo>
                      <a:pt x="187" y="75"/>
                    </a:lnTo>
                    <a:close/>
                    <a:moveTo>
                      <a:pt x="280" y="135"/>
                    </a:moveTo>
                    <a:lnTo>
                      <a:pt x="298" y="135"/>
                    </a:lnTo>
                    <a:lnTo>
                      <a:pt x="298" y="90"/>
                    </a:lnTo>
                    <a:cubicBezTo>
                      <a:pt x="298" y="85"/>
                      <a:pt x="299" y="81"/>
                      <a:pt x="300" y="77"/>
                    </a:cubicBezTo>
                    <a:cubicBezTo>
                      <a:pt x="304" y="63"/>
                      <a:pt x="316" y="53"/>
                      <a:pt x="330" y="53"/>
                    </a:cubicBezTo>
                    <a:cubicBezTo>
                      <a:pt x="346" y="53"/>
                      <a:pt x="349" y="64"/>
                      <a:pt x="349" y="77"/>
                    </a:cubicBezTo>
                    <a:lnTo>
                      <a:pt x="349" y="135"/>
                    </a:lnTo>
                    <a:lnTo>
                      <a:pt x="367" y="135"/>
                    </a:lnTo>
                    <a:lnTo>
                      <a:pt x="367" y="73"/>
                    </a:lnTo>
                    <a:cubicBezTo>
                      <a:pt x="367" y="49"/>
                      <a:pt x="357" y="36"/>
                      <a:pt x="334" y="36"/>
                    </a:cubicBezTo>
                    <a:cubicBezTo>
                      <a:pt x="313" y="36"/>
                      <a:pt x="302" y="50"/>
                      <a:pt x="298" y="58"/>
                    </a:cubicBezTo>
                    <a:lnTo>
                      <a:pt x="298" y="58"/>
                    </a:lnTo>
                    <a:cubicBezTo>
                      <a:pt x="298" y="58"/>
                      <a:pt x="298" y="55"/>
                      <a:pt x="298" y="51"/>
                    </a:cubicBezTo>
                    <a:lnTo>
                      <a:pt x="298" y="38"/>
                    </a:lnTo>
                    <a:lnTo>
                      <a:pt x="280" y="38"/>
                    </a:lnTo>
                    <a:lnTo>
                      <a:pt x="280" y="135"/>
                    </a:lnTo>
                    <a:close/>
                    <a:moveTo>
                      <a:pt x="399" y="100"/>
                    </a:moveTo>
                    <a:cubicBezTo>
                      <a:pt x="399" y="132"/>
                      <a:pt x="423" y="136"/>
                      <a:pt x="436" y="136"/>
                    </a:cubicBezTo>
                    <a:cubicBezTo>
                      <a:pt x="440" y="136"/>
                      <a:pt x="442" y="135"/>
                      <a:pt x="442" y="135"/>
                    </a:cubicBezTo>
                    <a:lnTo>
                      <a:pt x="442" y="119"/>
                    </a:lnTo>
                    <a:cubicBezTo>
                      <a:pt x="442" y="119"/>
                      <a:pt x="441" y="119"/>
                      <a:pt x="438" y="119"/>
                    </a:cubicBezTo>
                    <a:cubicBezTo>
                      <a:pt x="431" y="119"/>
                      <a:pt x="417" y="117"/>
                      <a:pt x="417" y="98"/>
                    </a:cubicBezTo>
                    <a:lnTo>
                      <a:pt x="417" y="55"/>
                    </a:lnTo>
                    <a:lnTo>
                      <a:pt x="441" y="55"/>
                    </a:lnTo>
                    <a:lnTo>
                      <a:pt x="441" y="40"/>
                    </a:lnTo>
                    <a:lnTo>
                      <a:pt x="417" y="40"/>
                    </a:lnTo>
                    <a:lnTo>
                      <a:pt x="417" y="12"/>
                    </a:lnTo>
                    <a:lnTo>
                      <a:pt x="399" y="12"/>
                    </a:lnTo>
                    <a:lnTo>
                      <a:pt x="399" y="40"/>
                    </a:lnTo>
                    <a:lnTo>
                      <a:pt x="386" y="40"/>
                    </a:lnTo>
                    <a:lnTo>
                      <a:pt x="386" y="55"/>
                    </a:lnTo>
                    <a:lnTo>
                      <a:pt x="399" y="55"/>
                    </a:lnTo>
                    <a:lnTo>
                      <a:pt x="399" y="100"/>
                    </a:lnTo>
                    <a:close/>
                    <a:moveTo>
                      <a:pt x="455" y="108"/>
                    </a:moveTo>
                    <a:cubicBezTo>
                      <a:pt x="455" y="127"/>
                      <a:pt x="471" y="137"/>
                      <a:pt x="488" y="137"/>
                    </a:cubicBezTo>
                    <a:cubicBezTo>
                      <a:pt x="511" y="137"/>
                      <a:pt x="519" y="118"/>
                      <a:pt x="519" y="118"/>
                    </a:cubicBezTo>
                    <a:lnTo>
                      <a:pt x="519" y="118"/>
                    </a:lnTo>
                    <a:cubicBezTo>
                      <a:pt x="519" y="118"/>
                      <a:pt x="519" y="121"/>
                      <a:pt x="519" y="126"/>
                    </a:cubicBezTo>
                    <a:lnTo>
                      <a:pt x="519" y="135"/>
                    </a:lnTo>
                    <a:lnTo>
                      <a:pt x="536" y="135"/>
                    </a:lnTo>
                    <a:lnTo>
                      <a:pt x="536" y="74"/>
                    </a:lnTo>
                    <a:cubicBezTo>
                      <a:pt x="536" y="50"/>
                      <a:pt x="522" y="36"/>
                      <a:pt x="498" y="36"/>
                    </a:cubicBezTo>
                    <a:cubicBezTo>
                      <a:pt x="476" y="36"/>
                      <a:pt x="462" y="48"/>
                      <a:pt x="462" y="48"/>
                    </a:cubicBezTo>
                    <a:lnTo>
                      <a:pt x="469" y="61"/>
                    </a:lnTo>
                    <a:cubicBezTo>
                      <a:pt x="469" y="61"/>
                      <a:pt x="481" y="52"/>
                      <a:pt x="496" y="52"/>
                    </a:cubicBezTo>
                    <a:cubicBezTo>
                      <a:pt x="509" y="52"/>
                      <a:pt x="517" y="57"/>
                      <a:pt x="517" y="73"/>
                    </a:cubicBezTo>
                    <a:lnTo>
                      <a:pt x="517" y="75"/>
                    </a:lnTo>
                    <a:lnTo>
                      <a:pt x="513" y="75"/>
                    </a:lnTo>
                    <a:cubicBezTo>
                      <a:pt x="497" y="75"/>
                      <a:pt x="455" y="76"/>
                      <a:pt x="455" y="108"/>
                    </a:cubicBezTo>
                    <a:moveTo>
                      <a:pt x="474" y="107"/>
                    </a:moveTo>
                    <a:cubicBezTo>
                      <a:pt x="474" y="90"/>
                      <a:pt x="499" y="89"/>
                      <a:pt x="513" y="89"/>
                    </a:cubicBezTo>
                    <a:lnTo>
                      <a:pt x="518" y="89"/>
                    </a:lnTo>
                    <a:lnTo>
                      <a:pt x="518" y="92"/>
                    </a:lnTo>
                    <a:cubicBezTo>
                      <a:pt x="518" y="106"/>
                      <a:pt x="508" y="122"/>
                      <a:pt x="492" y="122"/>
                    </a:cubicBezTo>
                    <a:cubicBezTo>
                      <a:pt x="480" y="122"/>
                      <a:pt x="474" y="115"/>
                      <a:pt x="474" y="107"/>
                    </a:cubicBezTo>
                    <a:moveTo>
                      <a:pt x="562" y="109"/>
                    </a:moveTo>
                    <a:cubicBezTo>
                      <a:pt x="562" y="133"/>
                      <a:pt x="578" y="136"/>
                      <a:pt x="588" y="136"/>
                    </a:cubicBezTo>
                    <a:cubicBezTo>
                      <a:pt x="592" y="136"/>
                      <a:pt x="594" y="135"/>
                      <a:pt x="594" y="135"/>
                    </a:cubicBezTo>
                    <a:lnTo>
                      <a:pt x="594" y="119"/>
                    </a:lnTo>
                    <a:cubicBezTo>
                      <a:pt x="594" y="119"/>
                      <a:pt x="593" y="119"/>
                      <a:pt x="591" y="119"/>
                    </a:cubicBezTo>
                    <a:cubicBezTo>
                      <a:pt x="585" y="119"/>
                      <a:pt x="581" y="117"/>
                      <a:pt x="581" y="105"/>
                    </a:cubicBezTo>
                    <a:lnTo>
                      <a:pt x="581" y="0"/>
                    </a:lnTo>
                    <a:lnTo>
                      <a:pt x="562" y="0"/>
                    </a:lnTo>
                    <a:lnTo>
                      <a:pt x="562" y="109"/>
                    </a:lnTo>
                    <a:close/>
                    <a:moveTo>
                      <a:pt x="613" y="109"/>
                    </a:moveTo>
                    <a:cubicBezTo>
                      <a:pt x="613" y="133"/>
                      <a:pt x="628" y="136"/>
                      <a:pt x="639" y="136"/>
                    </a:cubicBezTo>
                    <a:cubicBezTo>
                      <a:pt x="642" y="136"/>
                      <a:pt x="645" y="135"/>
                      <a:pt x="645" y="135"/>
                    </a:cubicBezTo>
                    <a:lnTo>
                      <a:pt x="645" y="119"/>
                    </a:lnTo>
                    <a:cubicBezTo>
                      <a:pt x="645" y="119"/>
                      <a:pt x="643" y="119"/>
                      <a:pt x="642" y="119"/>
                    </a:cubicBezTo>
                    <a:cubicBezTo>
                      <a:pt x="636" y="119"/>
                      <a:pt x="631" y="117"/>
                      <a:pt x="631" y="105"/>
                    </a:cubicBezTo>
                    <a:lnTo>
                      <a:pt x="631" y="0"/>
                    </a:lnTo>
                    <a:lnTo>
                      <a:pt x="613" y="0"/>
                    </a:lnTo>
                    <a:lnTo>
                      <a:pt x="613" y="109"/>
                    </a:lnTo>
                    <a:close/>
                    <a:moveTo>
                      <a:pt x="651" y="169"/>
                    </a:moveTo>
                    <a:cubicBezTo>
                      <a:pt x="651" y="169"/>
                      <a:pt x="659" y="175"/>
                      <a:pt x="670" y="175"/>
                    </a:cubicBezTo>
                    <a:cubicBezTo>
                      <a:pt x="683" y="175"/>
                      <a:pt x="695" y="167"/>
                      <a:pt x="701" y="152"/>
                    </a:cubicBezTo>
                    <a:lnTo>
                      <a:pt x="746" y="38"/>
                    </a:lnTo>
                    <a:lnTo>
                      <a:pt x="726" y="38"/>
                    </a:lnTo>
                    <a:lnTo>
                      <a:pt x="703" y="102"/>
                    </a:lnTo>
                    <a:cubicBezTo>
                      <a:pt x="701" y="107"/>
                      <a:pt x="699" y="113"/>
                      <a:pt x="699" y="113"/>
                    </a:cubicBezTo>
                    <a:lnTo>
                      <a:pt x="699" y="113"/>
                    </a:lnTo>
                    <a:cubicBezTo>
                      <a:pt x="699" y="113"/>
                      <a:pt x="697" y="106"/>
                      <a:pt x="695" y="102"/>
                    </a:cubicBezTo>
                    <a:lnTo>
                      <a:pt x="671" y="38"/>
                    </a:lnTo>
                    <a:lnTo>
                      <a:pt x="650" y="38"/>
                    </a:lnTo>
                    <a:lnTo>
                      <a:pt x="691" y="134"/>
                    </a:lnTo>
                    <a:lnTo>
                      <a:pt x="686" y="145"/>
                    </a:lnTo>
                    <a:cubicBezTo>
                      <a:pt x="682" y="154"/>
                      <a:pt x="676" y="159"/>
                      <a:pt x="669" y="159"/>
                    </a:cubicBezTo>
                    <a:cubicBezTo>
                      <a:pt x="663" y="159"/>
                      <a:pt x="657" y="155"/>
                      <a:pt x="657" y="155"/>
                    </a:cubicBezTo>
                    <a:lnTo>
                      <a:pt x="651" y="169"/>
                    </a:lnTo>
                    <a:close/>
                    <a:moveTo>
                      <a:pt x="811" y="135"/>
                    </a:moveTo>
                    <a:lnTo>
                      <a:pt x="829" y="135"/>
                    </a:lnTo>
                    <a:lnTo>
                      <a:pt x="829" y="90"/>
                    </a:lnTo>
                    <a:cubicBezTo>
                      <a:pt x="829" y="85"/>
                      <a:pt x="829" y="81"/>
                      <a:pt x="831" y="77"/>
                    </a:cubicBezTo>
                    <a:cubicBezTo>
                      <a:pt x="835" y="63"/>
                      <a:pt x="847" y="53"/>
                      <a:pt x="861" y="53"/>
                    </a:cubicBezTo>
                    <a:cubicBezTo>
                      <a:pt x="876" y="53"/>
                      <a:pt x="879" y="64"/>
                      <a:pt x="879" y="77"/>
                    </a:cubicBezTo>
                    <a:lnTo>
                      <a:pt x="879" y="135"/>
                    </a:lnTo>
                    <a:lnTo>
                      <a:pt x="898" y="135"/>
                    </a:lnTo>
                    <a:lnTo>
                      <a:pt x="898" y="73"/>
                    </a:lnTo>
                    <a:cubicBezTo>
                      <a:pt x="898" y="49"/>
                      <a:pt x="887" y="36"/>
                      <a:pt x="865" y="36"/>
                    </a:cubicBezTo>
                    <a:cubicBezTo>
                      <a:pt x="845" y="36"/>
                      <a:pt x="833" y="48"/>
                      <a:pt x="829" y="58"/>
                    </a:cubicBezTo>
                    <a:lnTo>
                      <a:pt x="829" y="58"/>
                    </a:lnTo>
                    <a:cubicBezTo>
                      <a:pt x="829" y="58"/>
                      <a:pt x="829" y="54"/>
                      <a:pt x="829" y="50"/>
                    </a:cubicBezTo>
                    <a:lnTo>
                      <a:pt x="829" y="0"/>
                    </a:lnTo>
                    <a:lnTo>
                      <a:pt x="811" y="0"/>
                    </a:lnTo>
                    <a:lnTo>
                      <a:pt x="811" y="135"/>
                    </a:lnTo>
                    <a:close/>
                    <a:moveTo>
                      <a:pt x="919" y="87"/>
                    </a:moveTo>
                    <a:cubicBezTo>
                      <a:pt x="919" y="115"/>
                      <a:pt x="939" y="137"/>
                      <a:pt x="970" y="137"/>
                    </a:cubicBezTo>
                    <a:cubicBezTo>
                      <a:pt x="993" y="137"/>
                      <a:pt x="1007" y="123"/>
                      <a:pt x="1007" y="123"/>
                    </a:cubicBezTo>
                    <a:lnTo>
                      <a:pt x="999" y="110"/>
                    </a:lnTo>
                    <a:cubicBezTo>
                      <a:pt x="999" y="110"/>
                      <a:pt x="987" y="121"/>
                      <a:pt x="971" y="121"/>
                    </a:cubicBezTo>
                    <a:cubicBezTo>
                      <a:pt x="954" y="121"/>
                      <a:pt x="939" y="110"/>
                      <a:pt x="938" y="89"/>
                    </a:cubicBezTo>
                    <a:lnTo>
                      <a:pt x="1008" y="89"/>
                    </a:lnTo>
                    <a:cubicBezTo>
                      <a:pt x="1008" y="89"/>
                      <a:pt x="1009" y="84"/>
                      <a:pt x="1009" y="81"/>
                    </a:cubicBezTo>
                    <a:cubicBezTo>
                      <a:pt x="1009" y="56"/>
                      <a:pt x="994" y="36"/>
                      <a:pt x="967" y="36"/>
                    </a:cubicBezTo>
                    <a:cubicBezTo>
                      <a:pt x="939" y="36"/>
                      <a:pt x="919" y="56"/>
                      <a:pt x="919" y="87"/>
                    </a:cubicBezTo>
                    <a:moveTo>
                      <a:pt x="938" y="75"/>
                    </a:moveTo>
                    <a:cubicBezTo>
                      <a:pt x="941" y="60"/>
                      <a:pt x="952" y="51"/>
                      <a:pt x="967" y="51"/>
                    </a:cubicBezTo>
                    <a:cubicBezTo>
                      <a:pt x="979" y="51"/>
                      <a:pt x="989" y="59"/>
                      <a:pt x="990" y="75"/>
                    </a:cubicBezTo>
                    <a:lnTo>
                      <a:pt x="938" y="75"/>
                    </a:lnTo>
                    <a:close/>
                    <a:moveTo>
                      <a:pt x="1023" y="108"/>
                    </a:moveTo>
                    <a:cubicBezTo>
                      <a:pt x="1023" y="127"/>
                      <a:pt x="1039" y="137"/>
                      <a:pt x="1056" y="137"/>
                    </a:cubicBezTo>
                    <a:cubicBezTo>
                      <a:pt x="1079" y="137"/>
                      <a:pt x="1087" y="118"/>
                      <a:pt x="1087" y="118"/>
                    </a:cubicBezTo>
                    <a:lnTo>
                      <a:pt x="1087" y="118"/>
                    </a:lnTo>
                    <a:cubicBezTo>
                      <a:pt x="1087" y="118"/>
                      <a:pt x="1087" y="121"/>
                      <a:pt x="1087" y="126"/>
                    </a:cubicBezTo>
                    <a:lnTo>
                      <a:pt x="1087" y="135"/>
                    </a:lnTo>
                    <a:lnTo>
                      <a:pt x="1104" y="135"/>
                    </a:lnTo>
                    <a:lnTo>
                      <a:pt x="1104" y="74"/>
                    </a:lnTo>
                    <a:cubicBezTo>
                      <a:pt x="1104" y="50"/>
                      <a:pt x="1090" y="36"/>
                      <a:pt x="1066" y="36"/>
                    </a:cubicBezTo>
                    <a:cubicBezTo>
                      <a:pt x="1044" y="36"/>
                      <a:pt x="1030" y="48"/>
                      <a:pt x="1030" y="48"/>
                    </a:cubicBezTo>
                    <a:lnTo>
                      <a:pt x="1038" y="61"/>
                    </a:lnTo>
                    <a:cubicBezTo>
                      <a:pt x="1038" y="61"/>
                      <a:pt x="1050" y="52"/>
                      <a:pt x="1064" y="52"/>
                    </a:cubicBezTo>
                    <a:cubicBezTo>
                      <a:pt x="1077" y="52"/>
                      <a:pt x="1086" y="57"/>
                      <a:pt x="1086" y="73"/>
                    </a:cubicBezTo>
                    <a:lnTo>
                      <a:pt x="1086" y="75"/>
                    </a:lnTo>
                    <a:lnTo>
                      <a:pt x="1081" y="75"/>
                    </a:lnTo>
                    <a:cubicBezTo>
                      <a:pt x="1065" y="75"/>
                      <a:pt x="1023" y="76"/>
                      <a:pt x="1023" y="108"/>
                    </a:cubicBezTo>
                    <a:moveTo>
                      <a:pt x="1042" y="107"/>
                    </a:moveTo>
                    <a:cubicBezTo>
                      <a:pt x="1042" y="90"/>
                      <a:pt x="1067" y="89"/>
                      <a:pt x="1081" y="89"/>
                    </a:cubicBezTo>
                    <a:lnTo>
                      <a:pt x="1086" y="89"/>
                    </a:lnTo>
                    <a:lnTo>
                      <a:pt x="1086" y="92"/>
                    </a:lnTo>
                    <a:cubicBezTo>
                      <a:pt x="1086" y="106"/>
                      <a:pt x="1076" y="122"/>
                      <a:pt x="1060" y="122"/>
                    </a:cubicBezTo>
                    <a:cubicBezTo>
                      <a:pt x="1048" y="122"/>
                      <a:pt x="1042" y="115"/>
                      <a:pt x="1042" y="107"/>
                    </a:cubicBezTo>
                    <a:moveTo>
                      <a:pt x="1130" y="109"/>
                    </a:moveTo>
                    <a:cubicBezTo>
                      <a:pt x="1130" y="133"/>
                      <a:pt x="1146" y="136"/>
                      <a:pt x="1156" y="136"/>
                    </a:cubicBezTo>
                    <a:cubicBezTo>
                      <a:pt x="1160" y="136"/>
                      <a:pt x="1162" y="135"/>
                      <a:pt x="1162" y="135"/>
                    </a:cubicBezTo>
                    <a:lnTo>
                      <a:pt x="1162" y="119"/>
                    </a:lnTo>
                    <a:cubicBezTo>
                      <a:pt x="1162" y="119"/>
                      <a:pt x="1161" y="119"/>
                      <a:pt x="1159" y="119"/>
                    </a:cubicBezTo>
                    <a:cubicBezTo>
                      <a:pt x="1154" y="119"/>
                      <a:pt x="1149" y="117"/>
                      <a:pt x="1149" y="105"/>
                    </a:cubicBezTo>
                    <a:lnTo>
                      <a:pt x="1149" y="0"/>
                    </a:lnTo>
                    <a:lnTo>
                      <a:pt x="1130" y="0"/>
                    </a:lnTo>
                    <a:lnTo>
                      <a:pt x="1130" y="109"/>
                    </a:lnTo>
                    <a:close/>
                    <a:moveTo>
                      <a:pt x="1186" y="100"/>
                    </a:moveTo>
                    <a:cubicBezTo>
                      <a:pt x="1186" y="132"/>
                      <a:pt x="1211" y="136"/>
                      <a:pt x="1223" y="136"/>
                    </a:cubicBezTo>
                    <a:cubicBezTo>
                      <a:pt x="1227" y="136"/>
                      <a:pt x="1229" y="135"/>
                      <a:pt x="1229" y="135"/>
                    </a:cubicBezTo>
                    <a:lnTo>
                      <a:pt x="1229" y="119"/>
                    </a:lnTo>
                    <a:cubicBezTo>
                      <a:pt x="1229" y="119"/>
                      <a:pt x="1228" y="119"/>
                      <a:pt x="1225" y="119"/>
                    </a:cubicBezTo>
                    <a:cubicBezTo>
                      <a:pt x="1218" y="119"/>
                      <a:pt x="1205" y="117"/>
                      <a:pt x="1205" y="98"/>
                    </a:cubicBezTo>
                    <a:lnTo>
                      <a:pt x="1205" y="55"/>
                    </a:lnTo>
                    <a:lnTo>
                      <a:pt x="1228" y="55"/>
                    </a:lnTo>
                    <a:lnTo>
                      <a:pt x="1228" y="40"/>
                    </a:lnTo>
                    <a:lnTo>
                      <a:pt x="1205" y="40"/>
                    </a:lnTo>
                    <a:lnTo>
                      <a:pt x="1205" y="12"/>
                    </a:lnTo>
                    <a:lnTo>
                      <a:pt x="1187" y="12"/>
                    </a:lnTo>
                    <a:lnTo>
                      <a:pt x="1187" y="40"/>
                    </a:lnTo>
                    <a:lnTo>
                      <a:pt x="1174" y="40"/>
                    </a:lnTo>
                    <a:lnTo>
                      <a:pt x="1174" y="55"/>
                    </a:lnTo>
                    <a:lnTo>
                      <a:pt x="1186" y="55"/>
                    </a:lnTo>
                    <a:lnTo>
                      <a:pt x="1186" y="100"/>
                    </a:lnTo>
                    <a:close/>
                    <a:moveTo>
                      <a:pt x="1250" y="135"/>
                    </a:moveTo>
                    <a:lnTo>
                      <a:pt x="1269" y="135"/>
                    </a:lnTo>
                    <a:lnTo>
                      <a:pt x="1269" y="90"/>
                    </a:lnTo>
                    <a:cubicBezTo>
                      <a:pt x="1269" y="85"/>
                      <a:pt x="1269" y="81"/>
                      <a:pt x="1270" y="77"/>
                    </a:cubicBezTo>
                    <a:cubicBezTo>
                      <a:pt x="1274" y="63"/>
                      <a:pt x="1286" y="53"/>
                      <a:pt x="1301" y="53"/>
                    </a:cubicBezTo>
                    <a:cubicBezTo>
                      <a:pt x="1316" y="53"/>
                      <a:pt x="1319" y="64"/>
                      <a:pt x="1319" y="77"/>
                    </a:cubicBezTo>
                    <a:lnTo>
                      <a:pt x="1319" y="135"/>
                    </a:lnTo>
                    <a:lnTo>
                      <a:pt x="1337" y="135"/>
                    </a:lnTo>
                    <a:lnTo>
                      <a:pt x="1337" y="73"/>
                    </a:lnTo>
                    <a:cubicBezTo>
                      <a:pt x="1337" y="49"/>
                      <a:pt x="1327" y="36"/>
                      <a:pt x="1304" y="36"/>
                    </a:cubicBezTo>
                    <a:cubicBezTo>
                      <a:pt x="1285" y="36"/>
                      <a:pt x="1273" y="48"/>
                      <a:pt x="1269" y="58"/>
                    </a:cubicBezTo>
                    <a:lnTo>
                      <a:pt x="1268" y="58"/>
                    </a:lnTo>
                    <a:cubicBezTo>
                      <a:pt x="1268" y="58"/>
                      <a:pt x="1269" y="54"/>
                      <a:pt x="1269" y="50"/>
                    </a:cubicBezTo>
                    <a:lnTo>
                      <a:pt x="1269" y="0"/>
                    </a:lnTo>
                    <a:lnTo>
                      <a:pt x="1250" y="0"/>
                    </a:lnTo>
                    <a:lnTo>
                      <a:pt x="1250" y="135"/>
                    </a:lnTo>
                    <a:close/>
                    <a:moveTo>
                      <a:pt x="1352" y="169"/>
                    </a:moveTo>
                    <a:cubicBezTo>
                      <a:pt x="1352" y="169"/>
                      <a:pt x="1359" y="175"/>
                      <a:pt x="1370" y="175"/>
                    </a:cubicBezTo>
                    <a:cubicBezTo>
                      <a:pt x="1384" y="175"/>
                      <a:pt x="1396" y="167"/>
                      <a:pt x="1401" y="152"/>
                    </a:cubicBezTo>
                    <a:lnTo>
                      <a:pt x="1447" y="38"/>
                    </a:lnTo>
                    <a:lnTo>
                      <a:pt x="1427" y="38"/>
                    </a:lnTo>
                    <a:lnTo>
                      <a:pt x="1403" y="102"/>
                    </a:lnTo>
                    <a:cubicBezTo>
                      <a:pt x="1401" y="107"/>
                      <a:pt x="1400" y="113"/>
                      <a:pt x="1400" y="113"/>
                    </a:cubicBezTo>
                    <a:lnTo>
                      <a:pt x="1400" y="113"/>
                    </a:lnTo>
                    <a:cubicBezTo>
                      <a:pt x="1400" y="113"/>
                      <a:pt x="1398" y="106"/>
                      <a:pt x="1396" y="102"/>
                    </a:cubicBezTo>
                    <a:lnTo>
                      <a:pt x="1372" y="38"/>
                    </a:lnTo>
                    <a:lnTo>
                      <a:pt x="1351" y="38"/>
                    </a:lnTo>
                    <a:lnTo>
                      <a:pt x="1391" y="134"/>
                    </a:lnTo>
                    <a:lnTo>
                      <a:pt x="1387" y="145"/>
                    </a:lnTo>
                    <a:cubicBezTo>
                      <a:pt x="1383" y="154"/>
                      <a:pt x="1377" y="159"/>
                      <a:pt x="1369" y="159"/>
                    </a:cubicBezTo>
                    <a:cubicBezTo>
                      <a:pt x="1363" y="159"/>
                      <a:pt x="1358" y="155"/>
                      <a:pt x="1358" y="155"/>
                    </a:cubicBezTo>
                    <a:lnTo>
                      <a:pt x="1352" y="169"/>
                    </a:lnTo>
                    <a:close/>
                    <a:moveTo>
                      <a:pt x="1504" y="87"/>
                    </a:moveTo>
                    <a:cubicBezTo>
                      <a:pt x="1504" y="116"/>
                      <a:pt x="1526" y="137"/>
                      <a:pt x="1556" y="137"/>
                    </a:cubicBezTo>
                    <a:cubicBezTo>
                      <a:pt x="1581" y="137"/>
                      <a:pt x="1594" y="122"/>
                      <a:pt x="1594" y="122"/>
                    </a:cubicBezTo>
                    <a:lnTo>
                      <a:pt x="1587" y="108"/>
                    </a:lnTo>
                    <a:cubicBezTo>
                      <a:pt x="1587" y="108"/>
                      <a:pt x="1575" y="121"/>
                      <a:pt x="1557" y="121"/>
                    </a:cubicBezTo>
                    <a:cubicBezTo>
                      <a:pt x="1537" y="121"/>
                      <a:pt x="1523" y="106"/>
                      <a:pt x="1523" y="86"/>
                    </a:cubicBezTo>
                    <a:cubicBezTo>
                      <a:pt x="1523" y="67"/>
                      <a:pt x="1537" y="52"/>
                      <a:pt x="1557" y="52"/>
                    </a:cubicBezTo>
                    <a:cubicBezTo>
                      <a:pt x="1573" y="52"/>
                      <a:pt x="1583" y="63"/>
                      <a:pt x="1583" y="63"/>
                    </a:cubicBezTo>
                    <a:lnTo>
                      <a:pt x="1592" y="50"/>
                    </a:lnTo>
                    <a:cubicBezTo>
                      <a:pt x="1592" y="50"/>
                      <a:pt x="1580" y="36"/>
                      <a:pt x="1556" y="36"/>
                    </a:cubicBezTo>
                    <a:cubicBezTo>
                      <a:pt x="1526" y="36"/>
                      <a:pt x="1504" y="58"/>
                      <a:pt x="1504" y="87"/>
                    </a:cubicBezTo>
                    <a:moveTo>
                      <a:pt x="1608" y="86"/>
                    </a:moveTo>
                    <a:cubicBezTo>
                      <a:pt x="1608" y="116"/>
                      <a:pt x="1631" y="137"/>
                      <a:pt x="1660" y="137"/>
                    </a:cubicBezTo>
                    <a:cubicBezTo>
                      <a:pt x="1689" y="137"/>
                      <a:pt x="1712" y="116"/>
                      <a:pt x="1712" y="86"/>
                    </a:cubicBezTo>
                    <a:cubicBezTo>
                      <a:pt x="1712" y="57"/>
                      <a:pt x="1689" y="36"/>
                      <a:pt x="1660" y="36"/>
                    </a:cubicBezTo>
                    <a:cubicBezTo>
                      <a:pt x="1631" y="36"/>
                      <a:pt x="1608" y="57"/>
                      <a:pt x="1608" y="86"/>
                    </a:cubicBezTo>
                    <a:moveTo>
                      <a:pt x="1627" y="86"/>
                    </a:moveTo>
                    <a:cubicBezTo>
                      <a:pt x="1627" y="66"/>
                      <a:pt x="1642" y="52"/>
                      <a:pt x="1660" y="52"/>
                    </a:cubicBezTo>
                    <a:cubicBezTo>
                      <a:pt x="1679" y="52"/>
                      <a:pt x="1693" y="66"/>
                      <a:pt x="1693" y="86"/>
                    </a:cubicBezTo>
                    <a:cubicBezTo>
                      <a:pt x="1693" y="107"/>
                      <a:pt x="1679" y="121"/>
                      <a:pt x="1660" y="121"/>
                    </a:cubicBezTo>
                    <a:cubicBezTo>
                      <a:pt x="1642" y="121"/>
                      <a:pt x="1627" y="107"/>
                      <a:pt x="1627" y="86"/>
                    </a:cubicBezTo>
                    <a:moveTo>
                      <a:pt x="1734" y="135"/>
                    </a:moveTo>
                    <a:lnTo>
                      <a:pt x="1753" y="135"/>
                    </a:lnTo>
                    <a:lnTo>
                      <a:pt x="1753" y="91"/>
                    </a:lnTo>
                    <a:cubicBezTo>
                      <a:pt x="1753" y="86"/>
                      <a:pt x="1753" y="82"/>
                      <a:pt x="1754" y="78"/>
                    </a:cubicBezTo>
                    <a:cubicBezTo>
                      <a:pt x="1757" y="65"/>
                      <a:pt x="1767" y="53"/>
                      <a:pt x="1781" y="53"/>
                    </a:cubicBezTo>
                    <a:cubicBezTo>
                      <a:pt x="1796" y="53"/>
                      <a:pt x="1798" y="65"/>
                      <a:pt x="1798" y="77"/>
                    </a:cubicBezTo>
                    <a:lnTo>
                      <a:pt x="1798" y="135"/>
                    </a:lnTo>
                    <a:lnTo>
                      <a:pt x="1817" y="135"/>
                    </a:lnTo>
                    <a:lnTo>
                      <a:pt x="1817" y="91"/>
                    </a:lnTo>
                    <a:cubicBezTo>
                      <a:pt x="1817" y="86"/>
                      <a:pt x="1817" y="82"/>
                      <a:pt x="1818" y="78"/>
                    </a:cubicBezTo>
                    <a:cubicBezTo>
                      <a:pt x="1821" y="64"/>
                      <a:pt x="1831" y="53"/>
                      <a:pt x="1845" y="53"/>
                    </a:cubicBezTo>
                    <a:cubicBezTo>
                      <a:pt x="1859" y="53"/>
                      <a:pt x="1862" y="64"/>
                      <a:pt x="1862" y="77"/>
                    </a:cubicBezTo>
                    <a:lnTo>
                      <a:pt x="1862" y="135"/>
                    </a:lnTo>
                    <a:lnTo>
                      <a:pt x="1881" y="135"/>
                    </a:lnTo>
                    <a:lnTo>
                      <a:pt x="1881" y="73"/>
                    </a:lnTo>
                    <a:cubicBezTo>
                      <a:pt x="1881" y="49"/>
                      <a:pt x="1870" y="36"/>
                      <a:pt x="1849" y="36"/>
                    </a:cubicBezTo>
                    <a:cubicBezTo>
                      <a:pt x="1833" y="36"/>
                      <a:pt x="1820" y="46"/>
                      <a:pt x="1814" y="58"/>
                    </a:cubicBezTo>
                    <a:lnTo>
                      <a:pt x="1814" y="58"/>
                    </a:lnTo>
                    <a:cubicBezTo>
                      <a:pt x="1811" y="44"/>
                      <a:pt x="1801" y="36"/>
                      <a:pt x="1785" y="36"/>
                    </a:cubicBezTo>
                    <a:cubicBezTo>
                      <a:pt x="1770" y="36"/>
                      <a:pt x="1757" y="47"/>
                      <a:pt x="1752" y="58"/>
                    </a:cubicBezTo>
                    <a:lnTo>
                      <a:pt x="1752" y="58"/>
                    </a:lnTo>
                    <a:cubicBezTo>
                      <a:pt x="1752" y="58"/>
                      <a:pt x="1752" y="55"/>
                      <a:pt x="1752" y="51"/>
                    </a:cubicBezTo>
                    <a:lnTo>
                      <a:pt x="1752" y="38"/>
                    </a:lnTo>
                    <a:lnTo>
                      <a:pt x="1734" y="38"/>
                    </a:lnTo>
                    <a:lnTo>
                      <a:pt x="1734" y="135"/>
                    </a:lnTo>
                    <a:close/>
                    <a:moveTo>
                      <a:pt x="1908" y="135"/>
                    </a:moveTo>
                    <a:lnTo>
                      <a:pt x="1927" y="135"/>
                    </a:lnTo>
                    <a:lnTo>
                      <a:pt x="1927" y="91"/>
                    </a:lnTo>
                    <a:cubicBezTo>
                      <a:pt x="1927" y="86"/>
                      <a:pt x="1927" y="82"/>
                      <a:pt x="1928" y="78"/>
                    </a:cubicBezTo>
                    <a:cubicBezTo>
                      <a:pt x="1931" y="65"/>
                      <a:pt x="1941" y="53"/>
                      <a:pt x="1955" y="53"/>
                    </a:cubicBezTo>
                    <a:cubicBezTo>
                      <a:pt x="1970" y="53"/>
                      <a:pt x="1972" y="65"/>
                      <a:pt x="1972" y="77"/>
                    </a:cubicBezTo>
                    <a:lnTo>
                      <a:pt x="1972" y="135"/>
                    </a:lnTo>
                    <a:lnTo>
                      <a:pt x="1991" y="135"/>
                    </a:lnTo>
                    <a:lnTo>
                      <a:pt x="1991" y="91"/>
                    </a:lnTo>
                    <a:cubicBezTo>
                      <a:pt x="1991" y="86"/>
                      <a:pt x="1991" y="82"/>
                      <a:pt x="1992" y="78"/>
                    </a:cubicBezTo>
                    <a:cubicBezTo>
                      <a:pt x="1995" y="64"/>
                      <a:pt x="2006" y="53"/>
                      <a:pt x="2019" y="53"/>
                    </a:cubicBezTo>
                    <a:cubicBezTo>
                      <a:pt x="2033" y="53"/>
                      <a:pt x="2036" y="64"/>
                      <a:pt x="2036" y="77"/>
                    </a:cubicBezTo>
                    <a:lnTo>
                      <a:pt x="2036" y="135"/>
                    </a:lnTo>
                    <a:lnTo>
                      <a:pt x="2055" y="135"/>
                    </a:lnTo>
                    <a:lnTo>
                      <a:pt x="2055" y="73"/>
                    </a:lnTo>
                    <a:cubicBezTo>
                      <a:pt x="2055" y="49"/>
                      <a:pt x="2045" y="36"/>
                      <a:pt x="2023" y="36"/>
                    </a:cubicBezTo>
                    <a:cubicBezTo>
                      <a:pt x="2007" y="36"/>
                      <a:pt x="1994" y="46"/>
                      <a:pt x="1989" y="58"/>
                    </a:cubicBezTo>
                    <a:lnTo>
                      <a:pt x="1988" y="58"/>
                    </a:lnTo>
                    <a:cubicBezTo>
                      <a:pt x="1985" y="44"/>
                      <a:pt x="1975" y="36"/>
                      <a:pt x="1959" y="36"/>
                    </a:cubicBezTo>
                    <a:cubicBezTo>
                      <a:pt x="1944" y="36"/>
                      <a:pt x="1931" y="47"/>
                      <a:pt x="1926" y="58"/>
                    </a:cubicBezTo>
                    <a:lnTo>
                      <a:pt x="1926" y="58"/>
                    </a:lnTo>
                    <a:cubicBezTo>
                      <a:pt x="1926" y="58"/>
                      <a:pt x="1926" y="55"/>
                      <a:pt x="1926" y="51"/>
                    </a:cubicBezTo>
                    <a:lnTo>
                      <a:pt x="1926" y="38"/>
                    </a:lnTo>
                    <a:lnTo>
                      <a:pt x="1908" y="38"/>
                    </a:lnTo>
                    <a:lnTo>
                      <a:pt x="1908" y="135"/>
                    </a:lnTo>
                    <a:close/>
                    <a:moveTo>
                      <a:pt x="2081" y="100"/>
                    </a:moveTo>
                    <a:cubicBezTo>
                      <a:pt x="2081" y="126"/>
                      <a:pt x="2092" y="137"/>
                      <a:pt x="2114" y="137"/>
                    </a:cubicBezTo>
                    <a:cubicBezTo>
                      <a:pt x="2133" y="137"/>
                      <a:pt x="2145" y="125"/>
                      <a:pt x="2149" y="115"/>
                    </a:cubicBezTo>
                    <a:lnTo>
                      <a:pt x="2150" y="115"/>
                    </a:lnTo>
                    <a:cubicBezTo>
                      <a:pt x="2150" y="115"/>
                      <a:pt x="2149" y="118"/>
                      <a:pt x="2149" y="122"/>
                    </a:cubicBezTo>
                    <a:lnTo>
                      <a:pt x="2149" y="135"/>
                    </a:lnTo>
                    <a:lnTo>
                      <a:pt x="2167" y="135"/>
                    </a:lnTo>
                    <a:lnTo>
                      <a:pt x="2167" y="38"/>
                    </a:lnTo>
                    <a:lnTo>
                      <a:pt x="2149" y="38"/>
                    </a:lnTo>
                    <a:lnTo>
                      <a:pt x="2149" y="84"/>
                    </a:lnTo>
                    <a:cubicBezTo>
                      <a:pt x="2149" y="103"/>
                      <a:pt x="2137" y="120"/>
                      <a:pt x="2117" y="120"/>
                    </a:cubicBezTo>
                    <a:cubicBezTo>
                      <a:pt x="2102" y="120"/>
                      <a:pt x="2099" y="109"/>
                      <a:pt x="2099" y="96"/>
                    </a:cubicBezTo>
                    <a:lnTo>
                      <a:pt x="2099" y="38"/>
                    </a:lnTo>
                    <a:lnTo>
                      <a:pt x="2081" y="38"/>
                    </a:lnTo>
                    <a:lnTo>
                      <a:pt x="2081" y="100"/>
                    </a:lnTo>
                    <a:close/>
                    <a:moveTo>
                      <a:pt x="2196" y="135"/>
                    </a:moveTo>
                    <a:lnTo>
                      <a:pt x="2215" y="135"/>
                    </a:lnTo>
                    <a:lnTo>
                      <a:pt x="2215" y="90"/>
                    </a:lnTo>
                    <a:cubicBezTo>
                      <a:pt x="2215" y="85"/>
                      <a:pt x="2215" y="81"/>
                      <a:pt x="2216" y="77"/>
                    </a:cubicBezTo>
                    <a:cubicBezTo>
                      <a:pt x="2220" y="63"/>
                      <a:pt x="2232" y="53"/>
                      <a:pt x="2247" y="53"/>
                    </a:cubicBezTo>
                    <a:cubicBezTo>
                      <a:pt x="2262" y="53"/>
                      <a:pt x="2265" y="64"/>
                      <a:pt x="2265" y="77"/>
                    </a:cubicBezTo>
                    <a:lnTo>
                      <a:pt x="2265" y="135"/>
                    </a:lnTo>
                    <a:lnTo>
                      <a:pt x="2283" y="135"/>
                    </a:lnTo>
                    <a:lnTo>
                      <a:pt x="2283" y="73"/>
                    </a:lnTo>
                    <a:cubicBezTo>
                      <a:pt x="2283" y="49"/>
                      <a:pt x="2273" y="36"/>
                      <a:pt x="2250" y="36"/>
                    </a:cubicBezTo>
                    <a:cubicBezTo>
                      <a:pt x="2229" y="36"/>
                      <a:pt x="2218" y="50"/>
                      <a:pt x="2214" y="58"/>
                    </a:cubicBezTo>
                    <a:lnTo>
                      <a:pt x="2214" y="58"/>
                    </a:lnTo>
                    <a:cubicBezTo>
                      <a:pt x="2214" y="58"/>
                      <a:pt x="2214" y="55"/>
                      <a:pt x="2214" y="51"/>
                    </a:cubicBezTo>
                    <a:lnTo>
                      <a:pt x="2214" y="38"/>
                    </a:lnTo>
                    <a:lnTo>
                      <a:pt x="2196" y="38"/>
                    </a:lnTo>
                    <a:lnTo>
                      <a:pt x="2196" y="135"/>
                    </a:lnTo>
                    <a:close/>
                    <a:moveTo>
                      <a:pt x="2311" y="19"/>
                    </a:moveTo>
                    <a:lnTo>
                      <a:pt x="2329" y="19"/>
                    </a:lnTo>
                    <a:lnTo>
                      <a:pt x="2329" y="0"/>
                    </a:lnTo>
                    <a:lnTo>
                      <a:pt x="2311" y="0"/>
                    </a:lnTo>
                    <a:lnTo>
                      <a:pt x="2311" y="19"/>
                    </a:lnTo>
                    <a:close/>
                    <a:moveTo>
                      <a:pt x="2311" y="135"/>
                    </a:moveTo>
                    <a:lnTo>
                      <a:pt x="2329" y="135"/>
                    </a:lnTo>
                    <a:lnTo>
                      <a:pt x="2329" y="38"/>
                    </a:lnTo>
                    <a:lnTo>
                      <a:pt x="2311" y="38"/>
                    </a:lnTo>
                    <a:lnTo>
                      <a:pt x="2311" y="135"/>
                    </a:lnTo>
                    <a:close/>
                    <a:moveTo>
                      <a:pt x="2362" y="100"/>
                    </a:moveTo>
                    <a:cubicBezTo>
                      <a:pt x="2362" y="132"/>
                      <a:pt x="2387" y="136"/>
                      <a:pt x="2399" y="136"/>
                    </a:cubicBezTo>
                    <a:cubicBezTo>
                      <a:pt x="2403" y="136"/>
                      <a:pt x="2406" y="135"/>
                      <a:pt x="2406" y="135"/>
                    </a:cubicBezTo>
                    <a:lnTo>
                      <a:pt x="2406" y="119"/>
                    </a:lnTo>
                    <a:cubicBezTo>
                      <a:pt x="2406" y="119"/>
                      <a:pt x="2404" y="119"/>
                      <a:pt x="2401" y="119"/>
                    </a:cubicBezTo>
                    <a:cubicBezTo>
                      <a:pt x="2394" y="119"/>
                      <a:pt x="2381" y="117"/>
                      <a:pt x="2381" y="98"/>
                    </a:cubicBezTo>
                    <a:lnTo>
                      <a:pt x="2381" y="55"/>
                    </a:lnTo>
                    <a:lnTo>
                      <a:pt x="2404" y="55"/>
                    </a:lnTo>
                    <a:lnTo>
                      <a:pt x="2404" y="40"/>
                    </a:lnTo>
                    <a:lnTo>
                      <a:pt x="2381" y="40"/>
                    </a:lnTo>
                    <a:lnTo>
                      <a:pt x="2381" y="12"/>
                    </a:lnTo>
                    <a:lnTo>
                      <a:pt x="2363" y="12"/>
                    </a:lnTo>
                    <a:lnTo>
                      <a:pt x="2363" y="40"/>
                    </a:lnTo>
                    <a:lnTo>
                      <a:pt x="2350" y="40"/>
                    </a:lnTo>
                    <a:lnTo>
                      <a:pt x="2350" y="55"/>
                    </a:lnTo>
                    <a:lnTo>
                      <a:pt x="2362" y="55"/>
                    </a:lnTo>
                    <a:lnTo>
                      <a:pt x="2362" y="100"/>
                    </a:lnTo>
                    <a:close/>
                    <a:moveTo>
                      <a:pt x="2426" y="19"/>
                    </a:moveTo>
                    <a:lnTo>
                      <a:pt x="2445" y="19"/>
                    </a:lnTo>
                    <a:lnTo>
                      <a:pt x="2445" y="0"/>
                    </a:lnTo>
                    <a:lnTo>
                      <a:pt x="2426" y="0"/>
                    </a:lnTo>
                    <a:lnTo>
                      <a:pt x="2426" y="19"/>
                    </a:lnTo>
                    <a:close/>
                    <a:moveTo>
                      <a:pt x="2427" y="135"/>
                    </a:moveTo>
                    <a:lnTo>
                      <a:pt x="2445" y="135"/>
                    </a:lnTo>
                    <a:lnTo>
                      <a:pt x="2445" y="38"/>
                    </a:lnTo>
                    <a:lnTo>
                      <a:pt x="2427" y="38"/>
                    </a:lnTo>
                    <a:lnTo>
                      <a:pt x="2427" y="135"/>
                    </a:lnTo>
                    <a:close/>
                    <a:moveTo>
                      <a:pt x="2467" y="87"/>
                    </a:moveTo>
                    <a:cubicBezTo>
                      <a:pt x="2467" y="115"/>
                      <a:pt x="2488" y="137"/>
                      <a:pt x="2518" y="137"/>
                    </a:cubicBezTo>
                    <a:cubicBezTo>
                      <a:pt x="2541" y="137"/>
                      <a:pt x="2556" y="123"/>
                      <a:pt x="2556" y="123"/>
                    </a:cubicBezTo>
                    <a:lnTo>
                      <a:pt x="2548" y="110"/>
                    </a:lnTo>
                    <a:cubicBezTo>
                      <a:pt x="2548" y="110"/>
                      <a:pt x="2536" y="121"/>
                      <a:pt x="2519" y="121"/>
                    </a:cubicBezTo>
                    <a:cubicBezTo>
                      <a:pt x="2502" y="121"/>
                      <a:pt x="2487" y="110"/>
                      <a:pt x="2486" y="89"/>
                    </a:cubicBezTo>
                    <a:lnTo>
                      <a:pt x="2557" y="89"/>
                    </a:lnTo>
                    <a:cubicBezTo>
                      <a:pt x="2557" y="89"/>
                      <a:pt x="2557" y="84"/>
                      <a:pt x="2557" y="81"/>
                    </a:cubicBezTo>
                    <a:cubicBezTo>
                      <a:pt x="2557" y="56"/>
                      <a:pt x="2543" y="36"/>
                      <a:pt x="2515" y="36"/>
                    </a:cubicBezTo>
                    <a:cubicBezTo>
                      <a:pt x="2488" y="36"/>
                      <a:pt x="2467" y="56"/>
                      <a:pt x="2467" y="87"/>
                    </a:cubicBezTo>
                    <a:moveTo>
                      <a:pt x="2487" y="75"/>
                    </a:moveTo>
                    <a:cubicBezTo>
                      <a:pt x="2490" y="60"/>
                      <a:pt x="2501" y="51"/>
                      <a:pt x="2515" y="51"/>
                    </a:cubicBezTo>
                    <a:cubicBezTo>
                      <a:pt x="2527" y="51"/>
                      <a:pt x="2538" y="59"/>
                      <a:pt x="2538" y="75"/>
                    </a:cubicBezTo>
                    <a:lnTo>
                      <a:pt x="2487" y="75"/>
                    </a:lnTo>
                    <a:close/>
                    <a:moveTo>
                      <a:pt x="2572" y="123"/>
                    </a:moveTo>
                    <a:cubicBezTo>
                      <a:pt x="2572" y="123"/>
                      <a:pt x="2585" y="137"/>
                      <a:pt x="2608" y="137"/>
                    </a:cubicBezTo>
                    <a:cubicBezTo>
                      <a:pt x="2630" y="137"/>
                      <a:pt x="2643" y="125"/>
                      <a:pt x="2643" y="109"/>
                    </a:cubicBezTo>
                    <a:cubicBezTo>
                      <a:pt x="2643" y="78"/>
                      <a:pt x="2594" y="81"/>
                      <a:pt x="2594" y="64"/>
                    </a:cubicBezTo>
                    <a:cubicBezTo>
                      <a:pt x="2594" y="56"/>
                      <a:pt x="2602" y="52"/>
                      <a:pt x="2610" y="52"/>
                    </a:cubicBezTo>
                    <a:cubicBezTo>
                      <a:pt x="2625" y="52"/>
                      <a:pt x="2633" y="61"/>
                      <a:pt x="2633" y="61"/>
                    </a:cubicBezTo>
                    <a:lnTo>
                      <a:pt x="2641" y="47"/>
                    </a:lnTo>
                    <a:cubicBezTo>
                      <a:pt x="2641" y="47"/>
                      <a:pt x="2631" y="36"/>
                      <a:pt x="2610" y="36"/>
                    </a:cubicBezTo>
                    <a:cubicBezTo>
                      <a:pt x="2590" y="36"/>
                      <a:pt x="2575" y="46"/>
                      <a:pt x="2575" y="64"/>
                    </a:cubicBezTo>
                    <a:cubicBezTo>
                      <a:pt x="2575" y="95"/>
                      <a:pt x="2624" y="91"/>
                      <a:pt x="2624" y="109"/>
                    </a:cubicBezTo>
                    <a:cubicBezTo>
                      <a:pt x="2624" y="117"/>
                      <a:pt x="2616" y="121"/>
                      <a:pt x="2608" y="121"/>
                    </a:cubicBezTo>
                    <a:cubicBezTo>
                      <a:pt x="2592" y="121"/>
                      <a:pt x="2581" y="110"/>
                      <a:pt x="2581" y="110"/>
                    </a:cubicBezTo>
                    <a:lnTo>
                      <a:pt x="2572" y="12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30"/>
              <p:cNvSpPr>
                <a:spLocks noEditPoints="1"/>
              </p:cNvSpPr>
              <p:nvPr userDrawn="1"/>
            </p:nvSpPr>
            <p:spPr bwMode="auto">
              <a:xfrm>
                <a:off x="1077913" y="6075363"/>
                <a:ext cx="1693863" cy="138113"/>
              </a:xfrm>
              <a:custGeom>
                <a:avLst/>
                <a:gdLst>
                  <a:gd name="T0" fmla="*/ 34 w 2133"/>
                  <a:gd name="T1" fmla="*/ 50 h 175"/>
                  <a:gd name="T2" fmla="*/ 112 w 2133"/>
                  <a:gd name="T3" fmla="*/ 50 h 175"/>
                  <a:gd name="T4" fmla="*/ 69 w 2133"/>
                  <a:gd name="T5" fmla="*/ 91 h 175"/>
                  <a:gd name="T6" fmla="*/ 159 w 2133"/>
                  <a:gd name="T7" fmla="*/ 87 h 175"/>
                  <a:gd name="T8" fmla="*/ 248 w 2133"/>
                  <a:gd name="T9" fmla="*/ 89 h 175"/>
                  <a:gd name="T10" fmla="*/ 230 w 2133"/>
                  <a:gd name="T11" fmla="*/ 76 h 175"/>
                  <a:gd name="T12" fmla="*/ 322 w 2133"/>
                  <a:gd name="T13" fmla="*/ 53 h 175"/>
                  <a:gd name="T14" fmla="*/ 289 w 2133"/>
                  <a:gd name="T15" fmla="*/ 58 h 175"/>
                  <a:gd name="T16" fmla="*/ 390 w 2133"/>
                  <a:gd name="T17" fmla="*/ 100 h 175"/>
                  <a:gd name="T18" fmla="*/ 409 w 2133"/>
                  <a:gd name="T19" fmla="*/ 55 h 175"/>
                  <a:gd name="T20" fmla="*/ 391 w 2133"/>
                  <a:gd name="T21" fmla="*/ 40 h 175"/>
                  <a:gd name="T22" fmla="*/ 479 w 2133"/>
                  <a:gd name="T23" fmla="*/ 137 h 175"/>
                  <a:gd name="T24" fmla="*/ 527 w 2133"/>
                  <a:gd name="T25" fmla="*/ 74 h 175"/>
                  <a:gd name="T26" fmla="*/ 509 w 2133"/>
                  <a:gd name="T27" fmla="*/ 75 h 175"/>
                  <a:gd name="T28" fmla="*/ 509 w 2133"/>
                  <a:gd name="T29" fmla="*/ 92 h 175"/>
                  <a:gd name="T30" fmla="*/ 586 w 2133"/>
                  <a:gd name="T31" fmla="*/ 119 h 175"/>
                  <a:gd name="T32" fmla="*/ 604 w 2133"/>
                  <a:gd name="T33" fmla="*/ 109 h 175"/>
                  <a:gd name="T34" fmla="*/ 623 w 2133"/>
                  <a:gd name="T35" fmla="*/ 0 h 175"/>
                  <a:gd name="T36" fmla="*/ 737 w 2133"/>
                  <a:gd name="T37" fmla="*/ 39 h 175"/>
                  <a:gd name="T38" fmla="*/ 663 w 2133"/>
                  <a:gd name="T39" fmla="*/ 39 h 175"/>
                  <a:gd name="T40" fmla="*/ 642 w 2133"/>
                  <a:gd name="T41" fmla="*/ 169 h 175"/>
                  <a:gd name="T42" fmla="*/ 871 w 2133"/>
                  <a:gd name="T43" fmla="*/ 77 h 175"/>
                  <a:gd name="T44" fmla="*/ 820 w 2133"/>
                  <a:gd name="T45" fmla="*/ 58 h 175"/>
                  <a:gd name="T46" fmla="*/ 961 w 2133"/>
                  <a:gd name="T47" fmla="*/ 137 h 175"/>
                  <a:gd name="T48" fmla="*/ 1000 w 2133"/>
                  <a:gd name="T49" fmla="*/ 81 h 175"/>
                  <a:gd name="T50" fmla="*/ 930 w 2133"/>
                  <a:gd name="T51" fmla="*/ 76 h 175"/>
                  <a:gd name="T52" fmla="*/ 1078 w 2133"/>
                  <a:gd name="T53" fmla="*/ 135 h 175"/>
                  <a:gd name="T54" fmla="*/ 1056 w 2133"/>
                  <a:gd name="T55" fmla="*/ 52 h 175"/>
                  <a:gd name="T56" fmla="*/ 1072 w 2133"/>
                  <a:gd name="T57" fmla="*/ 89 h 175"/>
                  <a:gd name="T58" fmla="*/ 1148 w 2133"/>
                  <a:gd name="T59" fmla="*/ 136 h 175"/>
                  <a:gd name="T60" fmla="*/ 1122 w 2133"/>
                  <a:gd name="T61" fmla="*/ 0 h 175"/>
                  <a:gd name="T62" fmla="*/ 1217 w 2133"/>
                  <a:gd name="T63" fmla="*/ 119 h 175"/>
                  <a:gd name="T64" fmla="*/ 1196 w 2133"/>
                  <a:gd name="T65" fmla="*/ 12 h 175"/>
                  <a:gd name="T66" fmla="*/ 1178 w 2133"/>
                  <a:gd name="T67" fmla="*/ 100 h 175"/>
                  <a:gd name="T68" fmla="*/ 1310 w 2133"/>
                  <a:gd name="T69" fmla="*/ 77 h 175"/>
                  <a:gd name="T70" fmla="*/ 1260 w 2133"/>
                  <a:gd name="T71" fmla="*/ 58 h 175"/>
                  <a:gd name="T72" fmla="*/ 1362 w 2133"/>
                  <a:gd name="T73" fmla="*/ 175 h 175"/>
                  <a:gd name="T74" fmla="*/ 1391 w 2133"/>
                  <a:gd name="T75" fmla="*/ 113 h 175"/>
                  <a:gd name="T76" fmla="*/ 1361 w 2133"/>
                  <a:gd name="T77" fmla="*/ 159 h 175"/>
                  <a:gd name="T78" fmla="*/ 1521 w 2133"/>
                  <a:gd name="T79" fmla="*/ 121 h 175"/>
                  <a:gd name="T80" fmla="*/ 1519 w 2133"/>
                  <a:gd name="T81" fmla="*/ 54 h 175"/>
                  <a:gd name="T82" fmla="*/ 1548 w 2133"/>
                  <a:gd name="T83" fmla="*/ 52 h 175"/>
                  <a:gd name="T84" fmla="*/ 1699 w 2133"/>
                  <a:gd name="T85" fmla="*/ 124 h 175"/>
                  <a:gd name="T86" fmla="*/ 1658 w 2133"/>
                  <a:gd name="T87" fmla="*/ 36 h 175"/>
                  <a:gd name="T88" fmla="*/ 1716 w 2133"/>
                  <a:gd name="T89" fmla="*/ 87 h 175"/>
                  <a:gd name="T90" fmla="*/ 1767 w 2133"/>
                  <a:gd name="T91" fmla="*/ 52 h 175"/>
                  <a:gd name="T92" fmla="*/ 1860 w 2133"/>
                  <a:gd name="T93" fmla="*/ 130 h 175"/>
                  <a:gd name="T94" fmla="*/ 1858 w 2133"/>
                  <a:gd name="T95" fmla="*/ 54 h 175"/>
                  <a:gd name="T96" fmla="*/ 1859 w 2133"/>
                  <a:gd name="T97" fmla="*/ 87 h 175"/>
                  <a:gd name="T98" fmla="*/ 1980 w 2133"/>
                  <a:gd name="T99" fmla="*/ 136 h 175"/>
                  <a:gd name="T100" fmla="*/ 1954 w 2133"/>
                  <a:gd name="T101" fmla="*/ 0 h 175"/>
                  <a:gd name="T102" fmla="*/ 2052 w 2133"/>
                  <a:gd name="T103" fmla="*/ 121 h 175"/>
                  <a:gd name="T104" fmla="*/ 2019 w 2133"/>
                  <a:gd name="T105" fmla="*/ 76 h 175"/>
                  <a:gd name="T106" fmla="*/ 2133 w 2133"/>
                  <a:gd name="T107" fmla="*/ 115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33" h="175">
                    <a:moveTo>
                      <a:pt x="0" y="135"/>
                    </a:moveTo>
                    <a:lnTo>
                      <a:pt x="19" y="135"/>
                    </a:lnTo>
                    <a:lnTo>
                      <a:pt x="26" y="50"/>
                    </a:lnTo>
                    <a:cubicBezTo>
                      <a:pt x="26" y="42"/>
                      <a:pt x="26" y="30"/>
                      <a:pt x="26" y="30"/>
                    </a:cubicBezTo>
                    <a:lnTo>
                      <a:pt x="27" y="30"/>
                    </a:lnTo>
                    <a:cubicBezTo>
                      <a:pt x="27" y="30"/>
                      <a:pt x="31" y="43"/>
                      <a:pt x="34" y="50"/>
                    </a:cubicBezTo>
                    <a:lnTo>
                      <a:pt x="60" y="111"/>
                    </a:lnTo>
                    <a:lnTo>
                      <a:pt x="77" y="111"/>
                    </a:lnTo>
                    <a:lnTo>
                      <a:pt x="104" y="50"/>
                    </a:lnTo>
                    <a:cubicBezTo>
                      <a:pt x="107" y="43"/>
                      <a:pt x="111" y="30"/>
                      <a:pt x="111" y="30"/>
                    </a:cubicBezTo>
                    <a:lnTo>
                      <a:pt x="112" y="30"/>
                    </a:lnTo>
                    <a:cubicBezTo>
                      <a:pt x="112" y="30"/>
                      <a:pt x="111" y="42"/>
                      <a:pt x="112" y="50"/>
                    </a:cubicBezTo>
                    <a:lnTo>
                      <a:pt x="119" y="135"/>
                    </a:lnTo>
                    <a:lnTo>
                      <a:pt x="137" y="135"/>
                    </a:lnTo>
                    <a:lnTo>
                      <a:pt x="126" y="0"/>
                    </a:lnTo>
                    <a:lnTo>
                      <a:pt x="107" y="0"/>
                    </a:lnTo>
                    <a:lnTo>
                      <a:pt x="76" y="73"/>
                    </a:lnTo>
                    <a:cubicBezTo>
                      <a:pt x="73" y="81"/>
                      <a:pt x="69" y="91"/>
                      <a:pt x="69" y="91"/>
                    </a:cubicBezTo>
                    <a:lnTo>
                      <a:pt x="69" y="91"/>
                    </a:lnTo>
                    <a:cubicBezTo>
                      <a:pt x="69" y="91"/>
                      <a:pt x="65" y="81"/>
                      <a:pt x="62" y="73"/>
                    </a:cubicBezTo>
                    <a:lnTo>
                      <a:pt x="31" y="0"/>
                    </a:lnTo>
                    <a:lnTo>
                      <a:pt x="11" y="0"/>
                    </a:lnTo>
                    <a:lnTo>
                      <a:pt x="0" y="135"/>
                    </a:lnTo>
                    <a:close/>
                    <a:moveTo>
                      <a:pt x="159" y="87"/>
                    </a:moveTo>
                    <a:cubicBezTo>
                      <a:pt x="159" y="115"/>
                      <a:pt x="180" y="137"/>
                      <a:pt x="210" y="137"/>
                    </a:cubicBezTo>
                    <a:cubicBezTo>
                      <a:pt x="233" y="137"/>
                      <a:pt x="247" y="124"/>
                      <a:pt x="247" y="124"/>
                    </a:cubicBezTo>
                    <a:lnTo>
                      <a:pt x="240" y="110"/>
                    </a:lnTo>
                    <a:cubicBezTo>
                      <a:pt x="240" y="110"/>
                      <a:pt x="228" y="121"/>
                      <a:pt x="211" y="121"/>
                    </a:cubicBezTo>
                    <a:cubicBezTo>
                      <a:pt x="194" y="121"/>
                      <a:pt x="179" y="111"/>
                      <a:pt x="178" y="89"/>
                    </a:cubicBezTo>
                    <a:lnTo>
                      <a:pt x="248" y="89"/>
                    </a:lnTo>
                    <a:cubicBezTo>
                      <a:pt x="248" y="89"/>
                      <a:pt x="249" y="84"/>
                      <a:pt x="249" y="81"/>
                    </a:cubicBezTo>
                    <a:cubicBezTo>
                      <a:pt x="249" y="56"/>
                      <a:pt x="235" y="36"/>
                      <a:pt x="207" y="36"/>
                    </a:cubicBezTo>
                    <a:cubicBezTo>
                      <a:pt x="180" y="36"/>
                      <a:pt x="159" y="56"/>
                      <a:pt x="159" y="87"/>
                    </a:cubicBezTo>
                    <a:moveTo>
                      <a:pt x="179" y="76"/>
                    </a:moveTo>
                    <a:cubicBezTo>
                      <a:pt x="181" y="60"/>
                      <a:pt x="193" y="51"/>
                      <a:pt x="207" y="51"/>
                    </a:cubicBezTo>
                    <a:cubicBezTo>
                      <a:pt x="219" y="51"/>
                      <a:pt x="230" y="59"/>
                      <a:pt x="230" y="76"/>
                    </a:cubicBezTo>
                    <a:lnTo>
                      <a:pt x="179" y="76"/>
                    </a:lnTo>
                    <a:close/>
                    <a:moveTo>
                      <a:pt x="271" y="135"/>
                    </a:moveTo>
                    <a:lnTo>
                      <a:pt x="290" y="135"/>
                    </a:lnTo>
                    <a:lnTo>
                      <a:pt x="290" y="90"/>
                    </a:lnTo>
                    <a:cubicBezTo>
                      <a:pt x="290" y="85"/>
                      <a:pt x="290" y="81"/>
                      <a:pt x="291" y="77"/>
                    </a:cubicBezTo>
                    <a:cubicBezTo>
                      <a:pt x="295" y="63"/>
                      <a:pt x="307" y="53"/>
                      <a:pt x="322" y="53"/>
                    </a:cubicBezTo>
                    <a:cubicBezTo>
                      <a:pt x="337" y="53"/>
                      <a:pt x="340" y="64"/>
                      <a:pt x="340" y="77"/>
                    </a:cubicBezTo>
                    <a:lnTo>
                      <a:pt x="340" y="135"/>
                    </a:lnTo>
                    <a:lnTo>
                      <a:pt x="359" y="135"/>
                    </a:lnTo>
                    <a:lnTo>
                      <a:pt x="359" y="73"/>
                    </a:lnTo>
                    <a:cubicBezTo>
                      <a:pt x="359" y="49"/>
                      <a:pt x="348" y="36"/>
                      <a:pt x="326" y="36"/>
                    </a:cubicBezTo>
                    <a:cubicBezTo>
                      <a:pt x="305" y="36"/>
                      <a:pt x="293" y="50"/>
                      <a:pt x="289" y="58"/>
                    </a:cubicBezTo>
                    <a:lnTo>
                      <a:pt x="289" y="58"/>
                    </a:lnTo>
                    <a:cubicBezTo>
                      <a:pt x="289" y="58"/>
                      <a:pt x="289" y="55"/>
                      <a:pt x="289" y="51"/>
                    </a:cubicBezTo>
                    <a:lnTo>
                      <a:pt x="289" y="39"/>
                    </a:lnTo>
                    <a:lnTo>
                      <a:pt x="271" y="39"/>
                    </a:lnTo>
                    <a:lnTo>
                      <a:pt x="271" y="135"/>
                    </a:lnTo>
                    <a:close/>
                    <a:moveTo>
                      <a:pt x="390" y="100"/>
                    </a:moveTo>
                    <a:cubicBezTo>
                      <a:pt x="390" y="132"/>
                      <a:pt x="415" y="136"/>
                      <a:pt x="427" y="136"/>
                    </a:cubicBezTo>
                    <a:cubicBezTo>
                      <a:pt x="431" y="136"/>
                      <a:pt x="434" y="135"/>
                      <a:pt x="434" y="135"/>
                    </a:cubicBezTo>
                    <a:lnTo>
                      <a:pt x="434" y="119"/>
                    </a:lnTo>
                    <a:cubicBezTo>
                      <a:pt x="434" y="119"/>
                      <a:pt x="432" y="119"/>
                      <a:pt x="429" y="119"/>
                    </a:cubicBezTo>
                    <a:cubicBezTo>
                      <a:pt x="422" y="119"/>
                      <a:pt x="409" y="117"/>
                      <a:pt x="409" y="98"/>
                    </a:cubicBezTo>
                    <a:lnTo>
                      <a:pt x="409" y="55"/>
                    </a:lnTo>
                    <a:lnTo>
                      <a:pt x="432" y="55"/>
                    </a:lnTo>
                    <a:lnTo>
                      <a:pt x="432" y="40"/>
                    </a:lnTo>
                    <a:lnTo>
                      <a:pt x="409" y="40"/>
                    </a:lnTo>
                    <a:lnTo>
                      <a:pt x="409" y="12"/>
                    </a:lnTo>
                    <a:lnTo>
                      <a:pt x="391" y="12"/>
                    </a:lnTo>
                    <a:lnTo>
                      <a:pt x="391" y="40"/>
                    </a:lnTo>
                    <a:lnTo>
                      <a:pt x="378" y="40"/>
                    </a:lnTo>
                    <a:lnTo>
                      <a:pt x="378" y="55"/>
                    </a:lnTo>
                    <a:lnTo>
                      <a:pt x="390" y="55"/>
                    </a:lnTo>
                    <a:lnTo>
                      <a:pt x="390" y="100"/>
                    </a:lnTo>
                    <a:close/>
                    <a:moveTo>
                      <a:pt x="447" y="108"/>
                    </a:moveTo>
                    <a:cubicBezTo>
                      <a:pt x="447" y="127"/>
                      <a:pt x="463" y="137"/>
                      <a:pt x="479" y="137"/>
                    </a:cubicBezTo>
                    <a:cubicBezTo>
                      <a:pt x="502" y="137"/>
                      <a:pt x="510" y="118"/>
                      <a:pt x="510" y="118"/>
                    </a:cubicBezTo>
                    <a:lnTo>
                      <a:pt x="511" y="118"/>
                    </a:lnTo>
                    <a:cubicBezTo>
                      <a:pt x="511" y="118"/>
                      <a:pt x="510" y="121"/>
                      <a:pt x="510" y="126"/>
                    </a:cubicBezTo>
                    <a:lnTo>
                      <a:pt x="510" y="135"/>
                    </a:lnTo>
                    <a:lnTo>
                      <a:pt x="527" y="135"/>
                    </a:lnTo>
                    <a:lnTo>
                      <a:pt x="527" y="74"/>
                    </a:lnTo>
                    <a:cubicBezTo>
                      <a:pt x="527" y="50"/>
                      <a:pt x="514" y="36"/>
                      <a:pt x="489" y="36"/>
                    </a:cubicBezTo>
                    <a:cubicBezTo>
                      <a:pt x="467" y="36"/>
                      <a:pt x="453" y="48"/>
                      <a:pt x="453" y="48"/>
                    </a:cubicBezTo>
                    <a:lnTo>
                      <a:pt x="461" y="61"/>
                    </a:lnTo>
                    <a:cubicBezTo>
                      <a:pt x="461" y="61"/>
                      <a:pt x="473" y="52"/>
                      <a:pt x="488" y="52"/>
                    </a:cubicBezTo>
                    <a:cubicBezTo>
                      <a:pt x="500" y="52"/>
                      <a:pt x="509" y="57"/>
                      <a:pt x="509" y="73"/>
                    </a:cubicBezTo>
                    <a:lnTo>
                      <a:pt x="509" y="75"/>
                    </a:lnTo>
                    <a:lnTo>
                      <a:pt x="505" y="75"/>
                    </a:lnTo>
                    <a:cubicBezTo>
                      <a:pt x="489" y="75"/>
                      <a:pt x="447" y="76"/>
                      <a:pt x="447" y="108"/>
                    </a:cubicBezTo>
                    <a:moveTo>
                      <a:pt x="465" y="107"/>
                    </a:moveTo>
                    <a:cubicBezTo>
                      <a:pt x="465" y="90"/>
                      <a:pt x="490" y="89"/>
                      <a:pt x="504" y="89"/>
                    </a:cubicBezTo>
                    <a:lnTo>
                      <a:pt x="509" y="89"/>
                    </a:lnTo>
                    <a:lnTo>
                      <a:pt x="509" y="92"/>
                    </a:lnTo>
                    <a:cubicBezTo>
                      <a:pt x="509" y="106"/>
                      <a:pt x="499" y="122"/>
                      <a:pt x="483" y="122"/>
                    </a:cubicBezTo>
                    <a:cubicBezTo>
                      <a:pt x="471" y="122"/>
                      <a:pt x="465" y="115"/>
                      <a:pt x="465" y="107"/>
                    </a:cubicBezTo>
                    <a:moveTo>
                      <a:pt x="554" y="109"/>
                    </a:moveTo>
                    <a:cubicBezTo>
                      <a:pt x="554" y="133"/>
                      <a:pt x="569" y="136"/>
                      <a:pt x="580" y="136"/>
                    </a:cubicBezTo>
                    <a:cubicBezTo>
                      <a:pt x="583" y="136"/>
                      <a:pt x="586" y="135"/>
                      <a:pt x="586" y="135"/>
                    </a:cubicBezTo>
                    <a:lnTo>
                      <a:pt x="586" y="119"/>
                    </a:lnTo>
                    <a:cubicBezTo>
                      <a:pt x="586" y="119"/>
                      <a:pt x="584" y="119"/>
                      <a:pt x="583" y="119"/>
                    </a:cubicBezTo>
                    <a:cubicBezTo>
                      <a:pt x="577" y="119"/>
                      <a:pt x="572" y="117"/>
                      <a:pt x="572" y="105"/>
                    </a:cubicBezTo>
                    <a:lnTo>
                      <a:pt x="572" y="0"/>
                    </a:lnTo>
                    <a:lnTo>
                      <a:pt x="554" y="0"/>
                    </a:lnTo>
                    <a:lnTo>
                      <a:pt x="554" y="109"/>
                    </a:lnTo>
                    <a:close/>
                    <a:moveTo>
                      <a:pt x="604" y="109"/>
                    </a:moveTo>
                    <a:cubicBezTo>
                      <a:pt x="604" y="133"/>
                      <a:pt x="620" y="136"/>
                      <a:pt x="630" y="136"/>
                    </a:cubicBezTo>
                    <a:cubicBezTo>
                      <a:pt x="633" y="136"/>
                      <a:pt x="636" y="135"/>
                      <a:pt x="636" y="135"/>
                    </a:cubicBezTo>
                    <a:lnTo>
                      <a:pt x="636" y="119"/>
                    </a:lnTo>
                    <a:cubicBezTo>
                      <a:pt x="636" y="119"/>
                      <a:pt x="635" y="119"/>
                      <a:pt x="633" y="119"/>
                    </a:cubicBezTo>
                    <a:cubicBezTo>
                      <a:pt x="627" y="119"/>
                      <a:pt x="623" y="117"/>
                      <a:pt x="623" y="105"/>
                    </a:cubicBezTo>
                    <a:lnTo>
                      <a:pt x="623" y="0"/>
                    </a:lnTo>
                    <a:lnTo>
                      <a:pt x="604" y="0"/>
                    </a:lnTo>
                    <a:lnTo>
                      <a:pt x="604" y="109"/>
                    </a:lnTo>
                    <a:close/>
                    <a:moveTo>
                      <a:pt x="642" y="169"/>
                    </a:moveTo>
                    <a:cubicBezTo>
                      <a:pt x="642" y="169"/>
                      <a:pt x="650" y="175"/>
                      <a:pt x="661" y="175"/>
                    </a:cubicBezTo>
                    <a:cubicBezTo>
                      <a:pt x="675" y="175"/>
                      <a:pt x="686" y="167"/>
                      <a:pt x="692" y="152"/>
                    </a:cubicBezTo>
                    <a:lnTo>
                      <a:pt x="737" y="39"/>
                    </a:lnTo>
                    <a:lnTo>
                      <a:pt x="717" y="39"/>
                    </a:lnTo>
                    <a:lnTo>
                      <a:pt x="694" y="102"/>
                    </a:lnTo>
                    <a:cubicBezTo>
                      <a:pt x="692" y="107"/>
                      <a:pt x="691" y="113"/>
                      <a:pt x="691" y="113"/>
                    </a:cubicBezTo>
                    <a:lnTo>
                      <a:pt x="690" y="113"/>
                    </a:lnTo>
                    <a:cubicBezTo>
                      <a:pt x="690" y="113"/>
                      <a:pt x="689" y="107"/>
                      <a:pt x="687" y="102"/>
                    </a:cubicBezTo>
                    <a:lnTo>
                      <a:pt x="663" y="39"/>
                    </a:lnTo>
                    <a:lnTo>
                      <a:pt x="642" y="39"/>
                    </a:lnTo>
                    <a:lnTo>
                      <a:pt x="682" y="134"/>
                    </a:lnTo>
                    <a:lnTo>
                      <a:pt x="677" y="145"/>
                    </a:lnTo>
                    <a:cubicBezTo>
                      <a:pt x="674" y="154"/>
                      <a:pt x="668" y="159"/>
                      <a:pt x="660" y="159"/>
                    </a:cubicBezTo>
                    <a:cubicBezTo>
                      <a:pt x="654" y="159"/>
                      <a:pt x="649" y="155"/>
                      <a:pt x="649" y="155"/>
                    </a:cubicBezTo>
                    <a:lnTo>
                      <a:pt x="642" y="169"/>
                    </a:lnTo>
                    <a:close/>
                    <a:moveTo>
                      <a:pt x="802" y="135"/>
                    </a:moveTo>
                    <a:lnTo>
                      <a:pt x="820" y="135"/>
                    </a:lnTo>
                    <a:lnTo>
                      <a:pt x="820" y="90"/>
                    </a:lnTo>
                    <a:cubicBezTo>
                      <a:pt x="820" y="85"/>
                      <a:pt x="821" y="81"/>
                      <a:pt x="822" y="77"/>
                    </a:cubicBezTo>
                    <a:cubicBezTo>
                      <a:pt x="826" y="63"/>
                      <a:pt x="838" y="53"/>
                      <a:pt x="852" y="53"/>
                    </a:cubicBezTo>
                    <a:cubicBezTo>
                      <a:pt x="868" y="53"/>
                      <a:pt x="871" y="64"/>
                      <a:pt x="871" y="77"/>
                    </a:cubicBezTo>
                    <a:lnTo>
                      <a:pt x="871" y="135"/>
                    </a:lnTo>
                    <a:lnTo>
                      <a:pt x="889" y="135"/>
                    </a:lnTo>
                    <a:lnTo>
                      <a:pt x="889" y="73"/>
                    </a:lnTo>
                    <a:cubicBezTo>
                      <a:pt x="889" y="49"/>
                      <a:pt x="879" y="36"/>
                      <a:pt x="856" y="36"/>
                    </a:cubicBezTo>
                    <a:cubicBezTo>
                      <a:pt x="837" y="36"/>
                      <a:pt x="825" y="48"/>
                      <a:pt x="820" y="58"/>
                    </a:cubicBezTo>
                    <a:lnTo>
                      <a:pt x="820" y="58"/>
                    </a:lnTo>
                    <a:cubicBezTo>
                      <a:pt x="820" y="58"/>
                      <a:pt x="820" y="54"/>
                      <a:pt x="820" y="50"/>
                    </a:cubicBezTo>
                    <a:lnTo>
                      <a:pt x="820" y="0"/>
                    </a:lnTo>
                    <a:lnTo>
                      <a:pt x="802" y="0"/>
                    </a:lnTo>
                    <a:lnTo>
                      <a:pt x="802" y="135"/>
                    </a:lnTo>
                    <a:close/>
                    <a:moveTo>
                      <a:pt x="910" y="87"/>
                    </a:moveTo>
                    <a:cubicBezTo>
                      <a:pt x="910" y="115"/>
                      <a:pt x="931" y="137"/>
                      <a:pt x="961" y="137"/>
                    </a:cubicBezTo>
                    <a:cubicBezTo>
                      <a:pt x="984" y="137"/>
                      <a:pt x="999" y="124"/>
                      <a:pt x="999" y="124"/>
                    </a:cubicBezTo>
                    <a:lnTo>
                      <a:pt x="991" y="110"/>
                    </a:lnTo>
                    <a:cubicBezTo>
                      <a:pt x="991" y="110"/>
                      <a:pt x="979" y="121"/>
                      <a:pt x="962" y="121"/>
                    </a:cubicBezTo>
                    <a:cubicBezTo>
                      <a:pt x="945" y="121"/>
                      <a:pt x="930" y="111"/>
                      <a:pt x="929" y="89"/>
                    </a:cubicBezTo>
                    <a:lnTo>
                      <a:pt x="999" y="89"/>
                    </a:lnTo>
                    <a:cubicBezTo>
                      <a:pt x="999" y="89"/>
                      <a:pt x="1000" y="84"/>
                      <a:pt x="1000" y="81"/>
                    </a:cubicBezTo>
                    <a:cubicBezTo>
                      <a:pt x="1000" y="56"/>
                      <a:pt x="986" y="36"/>
                      <a:pt x="958" y="36"/>
                    </a:cubicBezTo>
                    <a:cubicBezTo>
                      <a:pt x="931" y="36"/>
                      <a:pt x="910" y="56"/>
                      <a:pt x="910" y="87"/>
                    </a:cubicBezTo>
                    <a:moveTo>
                      <a:pt x="930" y="76"/>
                    </a:moveTo>
                    <a:cubicBezTo>
                      <a:pt x="932" y="60"/>
                      <a:pt x="944" y="51"/>
                      <a:pt x="958" y="51"/>
                    </a:cubicBezTo>
                    <a:cubicBezTo>
                      <a:pt x="970" y="51"/>
                      <a:pt x="981" y="59"/>
                      <a:pt x="981" y="76"/>
                    </a:cubicBezTo>
                    <a:lnTo>
                      <a:pt x="930" y="76"/>
                    </a:lnTo>
                    <a:close/>
                    <a:moveTo>
                      <a:pt x="1015" y="108"/>
                    </a:moveTo>
                    <a:cubicBezTo>
                      <a:pt x="1015" y="127"/>
                      <a:pt x="1031" y="137"/>
                      <a:pt x="1047" y="137"/>
                    </a:cubicBezTo>
                    <a:cubicBezTo>
                      <a:pt x="1071" y="137"/>
                      <a:pt x="1078" y="118"/>
                      <a:pt x="1078" y="118"/>
                    </a:cubicBezTo>
                    <a:lnTo>
                      <a:pt x="1079" y="118"/>
                    </a:lnTo>
                    <a:cubicBezTo>
                      <a:pt x="1079" y="118"/>
                      <a:pt x="1078" y="121"/>
                      <a:pt x="1078" y="126"/>
                    </a:cubicBezTo>
                    <a:lnTo>
                      <a:pt x="1078" y="135"/>
                    </a:lnTo>
                    <a:lnTo>
                      <a:pt x="1095" y="135"/>
                    </a:lnTo>
                    <a:lnTo>
                      <a:pt x="1095" y="74"/>
                    </a:lnTo>
                    <a:cubicBezTo>
                      <a:pt x="1095" y="50"/>
                      <a:pt x="1082" y="36"/>
                      <a:pt x="1057" y="36"/>
                    </a:cubicBezTo>
                    <a:cubicBezTo>
                      <a:pt x="1035" y="36"/>
                      <a:pt x="1021" y="48"/>
                      <a:pt x="1021" y="48"/>
                    </a:cubicBezTo>
                    <a:lnTo>
                      <a:pt x="1029" y="61"/>
                    </a:lnTo>
                    <a:cubicBezTo>
                      <a:pt x="1029" y="61"/>
                      <a:pt x="1041" y="52"/>
                      <a:pt x="1056" y="52"/>
                    </a:cubicBezTo>
                    <a:cubicBezTo>
                      <a:pt x="1068" y="52"/>
                      <a:pt x="1077" y="57"/>
                      <a:pt x="1077" y="73"/>
                    </a:cubicBezTo>
                    <a:lnTo>
                      <a:pt x="1077" y="75"/>
                    </a:lnTo>
                    <a:lnTo>
                      <a:pt x="1073" y="75"/>
                    </a:lnTo>
                    <a:cubicBezTo>
                      <a:pt x="1057" y="75"/>
                      <a:pt x="1015" y="76"/>
                      <a:pt x="1015" y="108"/>
                    </a:cubicBezTo>
                    <a:moveTo>
                      <a:pt x="1033" y="107"/>
                    </a:moveTo>
                    <a:cubicBezTo>
                      <a:pt x="1033" y="90"/>
                      <a:pt x="1059" y="89"/>
                      <a:pt x="1072" y="89"/>
                    </a:cubicBezTo>
                    <a:lnTo>
                      <a:pt x="1077" y="89"/>
                    </a:lnTo>
                    <a:lnTo>
                      <a:pt x="1077" y="92"/>
                    </a:lnTo>
                    <a:cubicBezTo>
                      <a:pt x="1077" y="106"/>
                      <a:pt x="1067" y="122"/>
                      <a:pt x="1051" y="122"/>
                    </a:cubicBezTo>
                    <a:cubicBezTo>
                      <a:pt x="1039" y="122"/>
                      <a:pt x="1033" y="115"/>
                      <a:pt x="1033" y="107"/>
                    </a:cubicBezTo>
                    <a:moveTo>
                      <a:pt x="1122" y="109"/>
                    </a:moveTo>
                    <a:cubicBezTo>
                      <a:pt x="1122" y="133"/>
                      <a:pt x="1137" y="136"/>
                      <a:pt x="1148" y="136"/>
                    </a:cubicBezTo>
                    <a:cubicBezTo>
                      <a:pt x="1151" y="136"/>
                      <a:pt x="1154" y="135"/>
                      <a:pt x="1154" y="135"/>
                    </a:cubicBezTo>
                    <a:lnTo>
                      <a:pt x="1154" y="119"/>
                    </a:lnTo>
                    <a:cubicBezTo>
                      <a:pt x="1154" y="119"/>
                      <a:pt x="1152" y="119"/>
                      <a:pt x="1151" y="119"/>
                    </a:cubicBezTo>
                    <a:cubicBezTo>
                      <a:pt x="1145" y="119"/>
                      <a:pt x="1140" y="117"/>
                      <a:pt x="1140" y="105"/>
                    </a:cubicBezTo>
                    <a:lnTo>
                      <a:pt x="1140" y="0"/>
                    </a:lnTo>
                    <a:lnTo>
                      <a:pt x="1122" y="0"/>
                    </a:lnTo>
                    <a:lnTo>
                      <a:pt x="1122" y="109"/>
                    </a:lnTo>
                    <a:close/>
                    <a:moveTo>
                      <a:pt x="1178" y="100"/>
                    </a:moveTo>
                    <a:cubicBezTo>
                      <a:pt x="1178" y="132"/>
                      <a:pt x="1202" y="136"/>
                      <a:pt x="1214" y="136"/>
                    </a:cubicBezTo>
                    <a:cubicBezTo>
                      <a:pt x="1218" y="136"/>
                      <a:pt x="1221" y="135"/>
                      <a:pt x="1221" y="135"/>
                    </a:cubicBezTo>
                    <a:lnTo>
                      <a:pt x="1221" y="119"/>
                    </a:lnTo>
                    <a:cubicBezTo>
                      <a:pt x="1221" y="119"/>
                      <a:pt x="1219" y="119"/>
                      <a:pt x="1217" y="119"/>
                    </a:cubicBezTo>
                    <a:cubicBezTo>
                      <a:pt x="1210" y="119"/>
                      <a:pt x="1196" y="117"/>
                      <a:pt x="1196" y="98"/>
                    </a:cubicBezTo>
                    <a:lnTo>
                      <a:pt x="1196" y="55"/>
                    </a:lnTo>
                    <a:lnTo>
                      <a:pt x="1219" y="55"/>
                    </a:lnTo>
                    <a:lnTo>
                      <a:pt x="1219" y="40"/>
                    </a:lnTo>
                    <a:lnTo>
                      <a:pt x="1196" y="40"/>
                    </a:lnTo>
                    <a:lnTo>
                      <a:pt x="1196" y="12"/>
                    </a:lnTo>
                    <a:lnTo>
                      <a:pt x="1178" y="12"/>
                    </a:lnTo>
                    <a:lnTo>
                      <a:pt x="1178" y="40"/>
                    </a:lnTo>
                    <a:lnTo>
                      <a:pt x="1165" y="40"/>
                    </a:lnTo>
                    <a:lnTo>
                      <a:pt x="1165" y="55"/>
                    </a:lnTo>
                    <a:lnTo>
                      <a:pt x="1178" y="55"/>
                    </a:lnTo>
                    <a:lnTo>
                      <a:pt x="1178" y="100"/>
                    </a:lnTo>
                    <a:close/>
                    <a:moveTo>
                      <a:pt x="1242" y="135"/>
                    </a:moveTo>
                    <a:lnTo>
                      <a:pt x="1260" y="135"/>
                    </a:lnTo>
                    <a:lnTo>
                      <a:pt x="1260" y="90"/>
                    </a:lnTo>
                    <a:cubicBezTo>
                      <a:pt x="1260" y="85"/>
                      <a:pt x="1261" y="81"/>
                      <a:pt x="1262" y="77"/>
                    </a:cubicBezTo>
                    <a:cubicBezTo>
                      <a:pt x="1266" y="63"/>
                      <a:pt x="1278" y="53"/>
                      <a:pt x="1292" y="53"/>
                    </a:cubicBezTo>
                    <a:cubicBezTo>
                      <a:pt x="1308" y="53"/>
                      <a:pt x="1310" y="64"/>
                      <a:pt x="1310" y="77"/>
                    </a:cubicBezTo>
                    <a:lnTo>
                      <a:pt x="1310" y="135"/>
                    </a:lnTo>
                    <a:lnTo>
                      <a:pt x="1329" y="135"/>
                    </a:lnTo>
                    <a:lnTo>
                      <a:pt x="1329" y="73"/>
                    </a:lnTo>
                    <a:cubicBezTo>
                      <a:pt x="1329" y="49"/>
                      <a:pt x="1318" y="36"/>
                      <a:pt x="1296" y="36"/>
                    </a:cubicBezTo>
                    <a:cubicBezTo>
                      <a:pt x="1277" y="36"/>
                      <a:pt x="1264" y="48"/>
                      <a:pt x="1260" y="58"/>
                    </a:cubicBezTo>
                    <a:lnTo>
                      <a:pt x="1260" y="58"/>
                    </a:lnTo>
                    <a:cubicBezTo>
                      <a:pt x="1260" y="58"/>
                      <a:pt x="1260" y="54"/>
                      <a:pt x="1260" y="50"/>
                    </a:cubicBezTo>
                    <a:lnTo>
                      <a:pt x="1260" y="0"/>
                    </a:lnTo>
                    <a:lnTo>
                      <a:pt x="1242" y="0"/>
                    </a:lnTo>
                    <a:lnTo>
                      <a:pt x="1242" y="135"/>
                    </a:lnTo>
                    <a:close/>
                    <a:moveTo>
                      <a:pt x="1343" y="169"/>
                    </a:moveTo>
                    <a:cubicBezTo>
                      <a:pt x="1343" y="169"/>
                      <a:pt x="1351" y="175"/>
                      <a:pt x="1362" y="175"/>
                    </a:cubicBezTo>
                    <a:cubicBezTo>
                      <a:pt x="1375" y="175"/>
                      <a:pt x="1387" y="167"/>
                      <a:pt x="1393" y="152"/>
                    </a:cubicBezTo>
                    <a:lnTo>
                      <a:pt x="1438" y="39"/>
                    </a:lnTo>
                    <a:lnTo>
                      <a:pt x="1418" y="39"/>
                    </a:lnTo>
                    <a:lnTo>
                      <a:pt x="1395" y="102"/>
                    </a:lnTo>
                    <a:cubicBezTo>
                      <a:pt x="1393" y="107"/>
                      <a:pt x="1391" y="113"/>
                      <a:pt x="1391" y="113"/>
                    </a:cubicBezTo>
                    <a:lnTo>
                      <a:pt x="1391" y="113"/>
                    </a:lnTo>
                    <a:cubicBezTo>
                      <a:pt x="1391" y="113"/>
                      <a:pt x="1389" y="107"/>
                      <a:pt x="1387" y="102"/>
                    </a:cubicBezTo>
                    <a:lnTo>
                      <a:pt x="1363" y="39"/>
                    </a:lnTo>
                    <a:lnTo>
                      <a:pt x="1342" y="39"/>
                    </a:lnTo>
                    <a:lnTo>
                      <a:pt x="1383" y="134"/>
                    </a:lnTo>
                    <a:lnTo>
                      <a:pt x="1378" y="145"/>
                    </a:lnTo>
                    <a:cubicBezTo>
                      <a:pt x="1374" y="154"/>
                      <a:pt x="1368" y="159"/>
                      <a:pt x="1361" y="159"/>
                    </a:cubicBezTo>
                    <a:cubicBezTo>
                      <a:pt x="1355" y="159"/>
                      <a:pt x="1350" y="155"/>
                      <a:pt x="1350" y="155"/>
                    </a:cubicBezTo>
                    <a:lnTo>
                      <a:pt x="1343" y="169"/>
                    </a:lnTo>
                    <a:close/>
                    <a:moveTo>
                      <a:pt x="1503" y="173"/>
                    </a:moveTo>
                    <a:lnTo>
                      <a:pt x="1521" y="173"/>
                    </a:lnTo>
                    <a:lnTo>
                      <a:pt x="1521" y="130"/>
                    </a:lnTo>
                    <a:cubicBezTo>
                      <a:pt x="1521" y="125"/>
                      <a:pt x="1521" y="121"/>
                      <a:pt x="1521" y="121"/>
                    </a:cubicBezTo>
                    <a:lnTo>
                      <a:pt x="1521" y="121"/>
                    </a:lnTo>
                    <a:cubicBezTo>
                      <a:pt x="1521" y="121"/>
                      <a:pt x="1529" y="137"/>
                      <a:pt x="1551" y="137"/>
                    </a:cubicBezTo>
                    <a:cubicBezTo>
                      <a:pt x="1576" y="137"/>
                      <a:pt x="1594" y="117"/>
                      <a:pt x="1594" y="87"/>
                    </a:cubicBezTo>
                    <a:cubicBezTo>
                      <a:pt x="1594" y="57"/>
                      <a:pt x="1578" y="36"/>
                      <a:pt x="1552" y="36"/>
                    </a:cubicBezTo>
                    <a:cubicBezTo>
                      <a:pt x="1528" y="36"/>
                      <a:pt x="1520" y="54"/>
                      <a:pt x="1520" y="54"/>
                    </a:cubicBezTo>
                    <a:lnTo>
                      <a:pt x="1519" y="54"/>
                    </a:lnTo>
                    <a:cubicBezTo>
                      <a:pt x="1519" y="54"/>
                      <a:pt x="1520" y="51"/>
                      <a:pt x="1520" y="47"/>
                    </a:cubicBezTo>
                    <a:lnTo>
                      <a:pt x="1520" y="39"/>
                    </a:lnTo>
                    <a:lnTo>
                      <a:pt x="1503" y="39"/>
                    </a:lnTo>
                    <a:lnTo>
                      <a:pt x="1503" y="173"/>
                    </a:lnTo>
                    <a:close/>
                    <a:moveTo>
                      <a:pt x="1521" y="87"/>
                    </a:moveTo>
                    <a:cubicBezTo>
                      <a:pt x="1521" y="63"/>
                      <a:pt x="1534" y="52"/>
                      <a:pt x="1548" y="52"/>
                    </a:cubicBezTo>
                    <a:cubicBezTo>
                      <a:pt x="1564" y="52"/>
                      <a:pt x="1576" y="66"/>
                      <a:pt x="1576" y="87"/>
                    </a:cubicBezTo>
                    <a:cubicBezTo>
                      <a:pt x="1576" y="109"/>
                      <a:pt x="1563" y="121"/>
                      <a:pt x="1548" y="121"/>
                    </a:cubicBezTo>
                    <a:cubicBezTo>
                      <a:pt x="1530" y="121"/>
                      <a:pt x="1521" y="104"/>
                      <a:pt x="1521" y="87"/>
                    </a:cubicBezTo>
                    <a:moveTo>
                      <a:pt x="1610" y="87"/>
                    </a:moveTo>
                    <a:cubicBezTo>
                      <a:pt x="1610" y="115"/>
                      <a:pt x="1631" y="137"/>
                      <a:pt x="1661" y="137"/>
                    </a:cubicBezTo>
                    <a:cubicBezTo>
                      <a:pt x="1684" y="137"/>
                      <a:pt x="1699" y="124"/>
                      <a:pt x="1699" y="124"/>
                    </a:cubicBezTo>
                    <a:lnTo>
                      <a:pt x="1691" y="110"/>
                    </a:lnTo>
                    <a:cubicBezTo>
                      <a:pt x="1691" y="110"/>
                      <a:pt x="1679" y="121"/>
                      <a:pt x="1662" y="121"/>
                    </a:cubicBezTo>
                    <a:cubicBezTo>
                      <a:pt x="1645" y="121"/>
                      <a:pt x="1630" y="111"/>
                      <a:pt x="1629" y="89"/>
                    </a:cubicBezTo>
                    <a:lnTo>
                      <a:pt x="1700" y="89"/>
                    </a:lnTo>
                    <a:cubicBezTo>
                      <a:pt x="1700" y="89"/>
                      <a:pt x="1700" y="84"/>
                      <a:pt x="1700" y="81"/>
                    </a:cubicBezTo>
                    <a:cubicBezTo>
                      <a:pt x="1700" y="56"/>
                      <a:pt x="1686" y="36"/>
                      <a:pt x="1658" y="36"/>
                    </a:cubicBezTo>
                    <a:cubicBezTo>
                      <a:pt x="1631" y="36"/>
                      <a:pt x="1610" y="56"/>
                      <a:pt x="1610" y="87"/>
                    </a:cubicBezTo>
                    <a:moveTo>
                      <a:pt x="1630" y="76"/>
                    </a:moveTo>
                    <a:cubicBezTo>
                      <a:pt x="1632" y="60"/>
                      <a:pt x="1644" y="51"/>
                      <a:pt x="1658" y="51"/>
                    </a:cubicBezTo>
                    <a:cubicBezTo>
                      <a:pt x="1670" y="51"/>
                      <a:pt x="1681" y="59"/>
                      <a:pt x="1681" y="76"/>
                    </a:cubicBezTo>
                    <a:lnTo>
                      <a:pt x="1630" y="76"/>
                    </a:lnTo>
                    <a:close/>
                    <a:moveTo>
                      <a:pt x="1716" y="87"/>
                    </a:moveTo>
                    <a:cubicBezTo>
                      <a:pt x="1716" y="116"/>
                      <a:pt x="1739" y="137"/>
                      <a:pt x="1767" y="137"/>
                    </a:cubicBezTo>
                    <a:cubicBezTo>
                      <a:pt x="1796" y="137"/>
                      <a:pt x="1819" y="116"/>
                      <a:pt x="1819" y="87"/>
                    </a:cubicBezTo>
                    <a:cubicBezTo>
                      <a:pt x="1819" y="57"/>
                      <a:pt x="1796" y="36"/>
                      <a:pt x="1767" y="36"/>
                    </a:cubicBezTo>
                    <a:cubicBezTo>
                      <a:pt x="1739" y="36"/>
                      <a:pt x="1716" y="57"/>
                      <a:pt x="1716" y="87"/>
                    </a:cubicBezTo>
                    <a:moveTo>
                      <a:pt x="1734" y="87"/>
                    </a:moveTo>
                    <a:cubicBezTo>
                      <a:pt x="1734" y="67"/>
                      <a:pt x="1749" y="52"/>
                      <a:pt x="1767" y="52"/>
                    </a:cubicBezTo>
                    <a:cubicBezTo>
                      <a:pt x="1786" y="52"/>
                      <a:pt x="1801" y="67"/>
                      <a:pt x="1801" y="87"/>
                    </a:cubicBezTo>
                    <a:cubicBezTo>
                      <a:pt x="1801" y="107"/>
                      <a:pt x="1786" y="121"/>
                      <a:pt x="1767" y="121"/>
                    </a:cubicBezTo>
                    <a:cubicBezTo>
                      <a:pt x="1749" y="121"/>
                      <a:pt x="1734" y="107"/>
                      <a:pt x="1734" y="87"/>
                    </a:cubicBezTo>
                    <a:moveTo>
                      <a:pt x="1841" y="173"/>
                    </a:moveTo>
                    <a:lnTo>
                      <a:pt x="1860" y="173"/>
                    </a:lnTo>
                    <a:lnTo>
                      <a:pt x="1860" y="130"/>
                    </a:lnTo>
                    <a:cubicBezTo>
                      <a:pt x="1860" y="125"/>
                      <a:pt x="1859" y="121"/>
                      <a:pt x="1859" y="121"/>
                    </a:cubicBezTo>
                    <a:lnTo>
                      <a:pt x="1860" y="121"/>
                    </a:lnTo>
                    <a:cubicBezTo>
                      <a:pt x="1860" y="121"/>
                      <a:pt x="1868" y="137"/>
                      <a:pt x="1889" y="137"/>
                    </a:cubicBezTo>
                    <a:cubicBezTo>
                      <a:pt x="1915" y="137"/>
                      <a:pt x="1933" y="117"/>
                      <a:pt x="1933" y="87"/>
                    </a:cubicBezTo>
                    <a:cubicBezTo>
                      <a:pt x="1933" y="57"/>
                      <a:pt x="1917" y="36"/>
                      <a:pt x="1891" y="36"/>
                    </a:cubicBezTo>
                    <a:cubicBezTo>
                      <a:pt x="1867" y="36"/>
                      <a:pt x="1858" y="54"/>
                      <a:pt x="1858" y="54"/>
                    </a:cubicBezTo>
                    <a:lnTo>
                      <a:pt x="1858" y="54"/>
                    </a:lnTo>
                    <a:cubicBezTo>
                      <a:pt x="1858" y="54"/>
                      <a:pt x="1858" y="51"/>
                      <a:pt x="1858" y="47"/>
                    </a:cubicBezTo>
                    <a:lnTo>
                      <a:pt x="1858" y="39"/>
                    </a:lnTo>
                    <a:lnTo>
                      <a:pt x="1841" y="39"/>
                    </a:lnTo>
                    <a:lnTo>
                      <a:pt x="1841" y="173"/>
                    </a:lnTo>
                    <a:close/>
                    <a:moveTo>
                      <a:pt x="1859" y="87"/>
                    </a:moveTo>
                    <a:cubicBezTo>
                      <a:pt x="1859" y="63"/>
                      <a:pt x="1873" y="52"/>
                      <a:pt x="1887" y="52"/>
                    </a:cubicBezTo>
                    <a:cubicBezTo>
                      <a:pt x="1903" y="52"/>
                      <a:pt x="1914" y="66"/>
                      <a:pt x="1914" y="87"/>
                    </a:cubicBezTo>
                    <a:cubicBezTo>
                      <a:pt x="1914" y="109"/>
                      <a:pt x="1902" y="121"/>
                      <a:pt x="1887" y="121"/>
                    </a:cubicBezTo>
                    <a:cubicBezTo>
                      <a:pt x="1869" y="121"/>
                      <a:pt x="1859" y="104"/>
                      <a:pt x="1859" y="87"/>
                    </a:cubicBezTo>
                    <a:moveTo>
                      <a:pt x="1954" y="109"/>
                    </a:moveTo>
                    <a:cubicBezTo>
                      <a:pt x="1954" y="133"/>
                      <a:pt x="1970" y="136"/>
                      <a:pt x="1980" y="136"/>
                    </a:cubicBezTo>
                    <a:cubicBezTo>
                      <a:pt x="1984" y="136"/>
                      <a:pt x="1986" y="135"/>
                      <a:pt x="1986" y="135"/>
                    </a:cubicBezTo>
                    <a:lnTo>
                      <a:pt x="1986" y="119"/>
                    </a:lnTo>
                    <a:cubicBezTo>
                      <a:pt x="1986" y="119"/>
                      <a:pt x="1985" y="119"/>
                      <a:pt x="1983" y="119"/>
                    </a:cubicBezTo>
                    <a:cubicBezTo>
                      <a:pt x="1978" y="119"/>
                      <a:pt x="1973" y="117"/>
                      <a:pt x="1973" y="105"/>
                    </a:cubicBezTo>
                    <a:lnTo>
                      <a:pt x="1973" y="0"/>
                    </a:lnTo>
                    <a:lnTo>
                      <a:pt x="1954" y="0"/>
                    </a:lnTo>
                    <a:lnTo>
                      <a:pt x="1954" y="109"/>
                    </a:lnTo>
                    <a:close/>
                    <a:moveTo>
                      <a:pt x="1999" y="87"/>
                    </a:moveTo>
                    <a:cubicBezTo>
                      <a:pt x="1999" y="115"/>
                      <a:pt x="2020" y="137"/>
                      <a:pt x="2050" y="137"/>
                    </a:cubicBezTo>
                    <a:cubicBezTo>
                      <a:pt x="2074" y="137"/>
                      <a:pt x="2088" y="124"/>
                      <a:pt x="2088" y="124"/>
                    </a:cubicBezTo>
                    <a:lnTo>
                      <a:pt x="2080" y="110"/>
                    </a:lnTo>
                    <a:cubicBezTo>
                      <a:pt x="2080" y="110"/>
                      <a:pt x="2068" y="121"/>
                      <a:pt x="2052" y="121"/>
                    </a:cubicBezTo>
                    <a:cubicBezTo>
                      <a:pt x="2034" y="121"/>
                      <a:pt x="2019" y="111"/>
                      <a:pt x="2018" y="89"/>
                    </a:cubicBezTo>
                    <a:lnTo>
                      <a:pt x="2089" y="89"/>
                    </a:lnTo>
                    <a:cubicBezTo>
                      <a:pt x="2089" y="89"/>
                      <a:pt x="2089" y="84"/>
                      <a:pt x="2089" y="81"/>
                    </a:cubicBezTo>
                    <a:cubicBezTo>
                      <a:pt x="2089" y="56"/>
                      <a:pt x="2075" y="36"/>
                      <a:pt x="2048" y="36"/>
                    </a:cubicBezTo>
                    <a:cubicBezTo>
                      <a:pt x="2020" y="36"/>
                      <a:pt x="1999" y="56"/>
                      <a:pt x="1999" y="87"/>
                    </a:cubicBezTo>
                    <a:moveTo>
                      <a:pt x="2019" y="76"/>
                    </a:moveTo>
                    <a:cubicBezTo>
                      <a:pt x="2022" y="60"/>
                      <a:pt x="2033" y="51"/>
                      <a:pt x="2047" y="51"/>
                    </a:cubicBezTo>
                    <a:cubicBezTo>
                      <a:pt x="2060" y="51"/>
                      <a:pt x="2070" y="59"/>
                      <a:pt x="2070" y="76"/>
                    </a:cubicBezTo>
                    <a:lnTo>
                      <a:pt x="2019" y="76"/>
                    </a:lnTo>
                    <a:close/>
                    <a:moveTo>
                      <a:pt x="2102" y="154"/>
                    </a:moveTo>
                    <a:lnTo>
                      <a:pt x="2117" y="154"/>
                    </a:lnTo>
                    <a:lnTo>
                      <a:pt x="2133" y="115"/>
                    </a:lnTo>
                    <a:lnTo>
                      <a:pt x="2114" y="115"/>
                    </a:lnTo>
                    <a:lnTo>
                      <a:pt x="2102" y="154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 userDrawn="1"/>
          </p:nvGrpSpPr>
          <p:grpSpPr>
            <a:xfrm>
              <a:off x="5045075" y="5969000"/>
              <a:ext cx="3476625" cy="655638"/>
              <a:chOff x="5045075" y="5969000"/>
              <a:chExt cx="3476625" cy="655638"/>
            </a:xfrm>
            <a:solidFill>
              <a:srgbClr val="005A7C"/>
            </a:solidFill>
          </p:grpSpPr>
          <p:sp>
            <p:nvSpPr>
              <p:cNvPr id="12" name="Oval 40"/>
              <p:cNvSpPr>
                <a:spLocks noChangeArrowheads="1"/>
              </p:cNvSpPr>
              <p:nvPr userDrawn="1"/>
            </p:nvSpPr>
            <p:spPr bwMode="auto">
              <a:xfrm>
                <a:off x="8121650" y="6249988"/>
                <a:ext cx="127000" cy="127000"/>
              </a:xfrm>
              <a:prstGeom prst="ellipse">
                <a:avLst/>
              </a:prstGeom>
              <a:solidFill>
                <a:srgbClr val="F9C606"/>
              </a:solidFill>
              <a:ln w="0">
                <a:solidFill>
                  <a:srgbClr val="F9C606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31"/>
              <p:cNvSpPr>
                <a:spLocks noEditPoints="1"/>
              </p:cNvSpPr>
              <p:nvPr userDrawn="1"/>
            </p:nvSpPr>
            <p:spPr bwMode="auto">
              <a:xfrm>
                <a:off x="5045075" y="6172200"/>
                <a:ext cx="2181225" cy="274638"/>
              </a:xfrm>
              <a:custGeom>
                <a:avLst/>
                <a:gdLst>
                  <a:gd name="T0" fmla="*/ 117 w 2747"/>
                  <a:gd name="T1" fmla="*/ 105 h 346"/>
                  <a:gd name="T2" fmla="*/ 190 w 2747"/>
                  <a:gd name="T3" fmla="*/ 154 h 346"/>
                  <a:gd name="T4" fmla="*/ 337 w 2747"/>
                  <a:gd name="T5" fmla="*/ 267 h 346"/>
                  <a:gd name="T6" fmla="*/ 251 w 2747"/>
                  <a:gd name="T7" fmla="*/ 71 h 346"/>
                  <a:gd name="T8" fmla="*/ 59 w 2747"/>
                  <a:gd name="T9" fmla="*/ 115 h 346"/>
                  <a:gd name="T10" fmla="*/ 0 w 2747"/>
                  <a:gd name="T11" fmla="*/ 107 h 346"/>
                  <a:gd name="T12" fmla="*/ 412 w 2747"/>
                  <a:gd name="T13" fmla="*/ 267 h 346"/>
                  <a:gd name="T14" fmla="*/ 512 w 2747"/>
                  <a:gd name="T15" fmla="*/ 243 h 346"/>
                  <a:gd name="T16" fmla="*/ 548 w 2747"/>
                  <a:gd name="T17" fmla="*/ 227 h 346"/>
                  <a:gd name="T18" fmla="*/ 412 w 2747"/>
                  <a:gd name="T19" fmla="*/ 98 h 346"/>
                  <a:gd name="T20" fmla="*/ 367 w 2747"/>
                  <a:gd name="T21" fmla="*/ 32 h 346"/>
                  <a:gd name="T22" fmla="*/ 719 w 2747"/>
                  <a:gd name="T23" fmla="*/ 234 h 346"/>
                  <a:gd name="T24" fmla="*/ 778 w 2747"/>
                  <a:gd name="T25" fmla="*/ 236 h 346"/>
                  <a:gd name="T26" fmla="*/ 609 w 2747"/>
                  <a:gd name="T27" fmla="*/ 107 h 346"/>
                  <a:gd name="T28" fmla="*/ 717 w 2747"/>
                  <a:gd name="T29" fmla="*/ 146 h 346"/>
                  <a:gd name="T30" fmla="*/ 708 w 2747"/>
                  <a:gd name="T31" fmla="*/ 175 h 346"/>
                  <a:gd name="T32" fmla="*/ 816 w 2747"/>
                  <a:gd name="T33" fmla="*/ 198 h 346"/>
                  <a:gd name="T34" fmla="*/ 952 w 2747"/>
                  <a:gd name="T35" fmla="*/ 246 h 346"/>
                  <a:gd name="T36" fmla="*/ 987 w 2747"/>
                  <a:gd name="T37" fmla="*/ 227 h 346"/>
                  <a:gd name="T38" fmla="*/ 853 w 2747"/>
                  <a:gd name="T39" fmla="*/ 190 h 346"/>
                  <a:gd name="T40" fmla="*/ 808 w 2747"/>
                  <a:gd name="T41" fmla="*/ 107 h 346"/>
                  <a:gd name="T42" fmla="*/ 1176 w 2747"/>
                  <a:gd name="T43" fmla="*/ 216 h 346"/>
                  <a:gd name="T44" fmla="*/ 1169 w 2747"/>
                  <a:gd name="T45" fmla="*/ 126 h 346"/>
                  <a:gd name="T46" fmla="*/ 1106 w 2747"/>
                  <a:gd name="T47" fmla="*/ 242 h 346"/>
                  <a:gd name="T48" fmla="*/ 1310 w 2747"/>
                  <a:gd name="T49" fmla="*/ 268 h 346"/>
                  <a:gd name="T50" fmla="*/ 1307 w 2747"/>
                  <a:gd name="T51" fmla="*/ 105 h 346"/>
                  <a:gd name="T52" fmla="*/ 1225 w 2747"/>
                  <a:gd name="T53" fmla="*/ 76 h 346"/>
                  <a:gd name="T54" fmla="*/ 1356 w 2747"/>
                  <a:gd name="T55" fmla="*/ 267 h 346"/>
                  <a:gd name="T56" fmla="*/ 1461 w 2747"/>
                  <a:gd name="T57" fmla="*/ 111 h 346"/>
                  <a:gd name="T58" fmla="*/ 1391 w 2747"/>
                  <a:gd name="T59" fmla="*/ 110 h 346"/>
                  <a:gd name="T60" fmla="*/ 1347 w 2747"/>
                  <a:gd name="T61" fmla="*/ 107 h 346"/>
                  <a:gd name="T62" fmla="*/ 1598 w 2747"/>
                  <a:gd name="T63" fmla="*/ 234 h 346"/>
                  <a:gd name="T64" fmla="*/ 1656 w 2747"/>
                  <a:gd name="T65" fmla="*/ 236 h 346"/>
                  <a:gd name="T66" fmla="*/ 1487 w 2747"/>
                  <a:gd name="T67" fmla="*/ 107 h 346"/>
                  <a:gd name="T68" fmla="*/ 1595 w 2747"/>
                  <a:gd name="T69" fmla="*/ 146 h 346"/>
                  <a:gd name="T70" fmla="*/ 1586 w 2747"/>
                  <a:gd name="T71" fmla="*/ 175 h 346"/>
                  <a:gd name="T72" fmla="*/ 1695 w 2747"/>
                  <a:gd name="T73" fmla="*/ 243 h 346"/>
                  <a:gd name="T74" fmla="*/ 1731 w 2747"/>
                  <a:gd name="T75" fmla="*/ 227 h 346"/>
                  <a:gd name="T76" fmla="*/ 1686 w 2747"/>
                  <a:gd name="T77" fmla="*/ 32 h 346"/>
                  <a:gd name="T78" fmla="*/ 1832 w 2747"/>
                  <a:gd name="T79" fmla="*/ 0 h 346"/>
                  <a:gd name="T80" fmla="*/ 1858 w 2747"/>
                  <a:gd name="T81" fmla="*/ 267 h 346"/>
                  <a:gd name="T82" fmla="*/ 1811 w 2747"/>
                  <a:gd name="T83" fmla="*/ 76 h 346"/>
                  <a:gd name="T84" fmla="*/ 1798 w 2747"/>
                  <a:gd name="T85" fmla="*/ 243 h 346"/>
                  <a:gd name="T86" fmla="*/ 2008 w 2747"/>
                  <a:gd name="T87" fmla="*/ 245 h 346"/>
                  <a:gd name="T88" fmla="*/ 2042 w 2747"/>
                  <a:gd name="T89" fmla="*/ 227 h 346"/>
                  <a:gd name="T90" fmla="*/ 1932 w 2747"/>
                  <a:gd name="T91" fmla="*/ 126 h 346"/>
                  <a:gd name="T92" fmla="*/ 1997 w 2747"/>
                  <a:gd name="T93" fmla="*/ 148 h 346"/>
                  <a:gd name="T94" fmla="*/ 2006 w 2747"/>
                  <a:gd name="T95" fmla="*/ 181 h 346"/>
                  <a:gd name="T96" fmla="*/ 2137 w 2747"/>
                  <a:gd name="T97" fmla="*/ 228 h 346"/>
                  <a:gd name="T98" fmla="*/ 2379 w 2747"/>
                  <a:gd name="T99" fmla="*/ 171 h 346"/>
                  <a:gd name="T100" fmla="*/ 2341 w 2747"/>
                  <a:gd name="T101" fmla="*/ 171 h 346"/>
                  <a:gd name="T102" fmla="*/ 2461 w 2747"/>
                  <a:gd name="T103" fmla="*/ 189 h 346"/>
                  <a:gd name="T104" fmla="*/ 2520 w 2747"/>
                  <a:gd name="T105" fmla="*/ 74 h 346"/>
                  <a:gd name="T106" fmla="*/ 2435 w 2747"/>
                  <a:gd name="T107" fmla="*/ 76 h 346"/>
                  <a:gd name="T108" fmla="*/ 2424 w 2747"/>
                  <a:gd name="T109" fmla="*/ 267 h 346"/>
                  <a:gd name="T110" fmla="*/ 2687 w 2747"/>
                  <a:gd name="T111" fmla="*/ 248 h 346"/>
                  <a:gd name="T112" fmla="*/ 2627 w 2747"/>
                  <a:gd name="T113" fmla="*/ 346 h 346"/>
                  <a:gd name="T114" fmla="*/ 2747 w 2747"/>
                  <a:gd name="T115" fmla="*/ 76 h 346"/>
                  <a:gd name="T116" fmla="*/ 2628 w 2747"/>
                  <a:gd name="T117" fmla="*/ 71 h 346"/>
                  <a:gd name="T118" fmla="*/ 2688 w 2747"/>
                  <a:gd name="T119" fmla="*/ 167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47" h="346">
                    <a:moveTo>
                      <a:pt x="23" y="267"/>
                    </a:moveTo>
                    <a:lnTo>
                      <a:pt x="60" y="267"/>
                    </a:lnTo>
                    <a:lnTo>
                      <a:pt x="60" y="180"/>
                    </a:lnTo>
                    <a:cubicBezTo>
                      <a:pt x="60" y="171"/>
                      <a:pt x="61" y="163"/>
                      <a:pt x="63" y="155"/>
                    </a:cubicBezTo>
                    <a:cubicBezTo>
                      <a:pt x="70" y="128"/>
                      <a:pt x="89" y="105"/>
                      <a:pt x="117" y="105"/>
                    </a:cubicBezTo>
                    <a:cubicBezTo>
                      <a:pt x="146" y="105"/>
                      <a:pt x="150" y="128"/>
                      <a:pt x="150" y="152"/>
                    </a:cubicBezTo>
                    <a:lnTo>
                      <a:pt x="150" y="267"/>
                    </a:lnTo>
                    <a:lnTo>
                      <a:pt x="187" y="267"/>
                    </a:lnTo>
                    <a:lnTo>
                      <a:pt x="187" y="180"/>
                    </a:lnTo>
                    <a:cubicBezTo>
                      <a:pt x="187" y="170"/>
                      <a:pt x="188" y="162"/>
                      <a:pt x="190" y="154"/>
                    </a:cubicBezTo>
                    <a:cubicBezTo>
                      <a:pt x="197" y="128"/>
                      <a:pt x="217" y="105"/>
                      <a:pt x="243" y="105"/>
                    </a:cubicBezTo>
                    <a:cubicBezTo>
                      <a:pt x="272" y="105"/>
                      <a:pt x="277" y="126"/>
                      <a:pt x="277" y="152"/>
                    </a:cubicBezTo>
                    <a:lnTo>
                      <a:pt x="277" y="243"/>
                    </a:lnTo>
                    <a:cubicBezTo>
                      <a:pt x="277" y="260"/>
                      <a:pt x="284" y="267"/>
                      <a:pt x="301" y="267"/>
                    </a:cubicBezTo>
                    <a:lnTo>
                      <a:pt x="337" y="267"/>
                    </a:lnTo>
                    <a:lnTo>
                      <a:pt x="337" y="236"/>
                    </a:lnTo>
                    <a:lnTo>
                      <a:pt x="322" y="236"/>
                    </a:lnTo>
                    <a:cubicBezTo>
                      <a:pt x="317" y="236"/>
                      <a:pt x="314" y="233"/>
                      <a:pt x="314" y="227"/>
                    </a:cubicBezTo>
                    <a:lnTo>
                      <a:pt x="314" y="145"/>
                    </a:lnTo>
                    <a:cubicBezTo>
                      <a:pt x="314" y="96"/>
                      <a:pt x="294" y="71"/>
                      <a:pt x="251" y="71"/>
                    </a:cubicBezTo>
                    <a:cubicBezTo>
                      <a:pt x="220" y="71"/>
                      <a:pt x="193" y="92"/>
                      <a:pt x="183" y="115"/>
                    </a:cubicBezTo>
                    <a:lnTo>
                      <a:pt x="182" y="115"/>
                    </a:lnTo>
                    <a:cubicBezTo>
                      <a:pt x="176" y="86"/>
                      <a:pt x="157" y="71"/>
                      <a:pt x="125" y="71"/>
                    </a:cubicBezTo>
                    <a:cubicBezTo>
                      <a:pt x="95" y="71"/>
                      <a:pt x="68" y="93"/>
                      <a:pt x="59" y="115"/>
                    </a:cubicBezTo>
                    <a:lnTo>
                      <a:pt x="59" y="115"/>
                    </a:lnTo>
                    <a:cubicBezTo>
                      <a:pt x="59" y="115"/>
                      <a:pt x="59" y="110"/>
                      <a:pt x="59" y="104"/>
                    </a:cubicBezTo>
                    <a:lnTo>
                      <a:pt x="59" y="97"/>
                    </a:lnTo>
                    <a:cubicBezTo>
                      <a:pt x="59" y="83"/>
                      <a:pt x="51" y="76"/>
                      <a:pt x="35" y="76"/>
                    </a:cubicBezTo>
                    <a:lnTo>
                      <a:pt x="0" y="76"/>
                    </a:lnTo>
                    <a:lnTo>
                      <a:pt x="0" y="107"/>
                    </a:lnTo>
                    <a:lnTo>
                      <a:pt x="15" y="107"/>
                    </a:lnTo>
                    <a:cubicBezTo>
                      <a:pt x="20" y="107"/>
                      <a:pt x="23" y="110"/>
                      <a:pt x="23" y="116"/>
                    </a:cubicBezTo>
                    <a:lnTo>
                      <a:pt x="23" y="267"/>
                    </a:lnTo>
                    <a:close/>
                    <a:moveTo>
                      <a:pt x="376" y="267"/>
                    </a:moveTo>
                    <a:lnTo>
                      <a:pt x="412" y="267"/>
                    </a:lnTo>
                    <a:lnTo>
                      <a:pt x="412" y="177"/>
                    </a:lnTo>
                    <a:cubicBezTo>
                      <a:pt x="412" y="168"/>
                      <a:pt x="413" y="160"/>
                      <a:pt x="416" y="152"/>
                    </a:cubicBezTo>
                    <a:cubicBezTo>
                      <a:pt x="423" y="125"/>
                      <a:pt x="447" y="105"/>
                      <a:pt x="476" y="105"/>
                    </a:cubicBezTo>
                    <a:cubicBezTo>
                      <a:pt x="507" y="105"/>
                      <a:pt x="512" y="126"/>
                      <a:pt x="512" y="153"/>
                    </a:cubicBezTo>
                    <a:lnTo>
                      <a:pt x="512" y="243"/>
                    </a:lnTo>
                    <a:cubicBezTo>
                      <a:pt x="512" y="260"/>
                      <a:pt x="519" y="267"/>
                      <a:pt x="536" y="267"/>
                    </a:cubicBezTo>
                    <a:lnTo>
                      <a:pt x="572" y="267"/>
                    </a:lnTo>
                    <a:lnTo>
                      <a:pt x="572" y="236"/>
                    </a:lnTo>
                    <a:lnTo>
                      <a:pt x="557" y="236"/>
                    </a:lnTo>
                    <a:cubicBezTo>
                      <a:pt x="551" y="236"/>
                      <a:pt x="548" y="233"/>
                      <a:pt x="548" y="227"/>
                    </a:cubicBezTo>
                    <a:lnTo>
                      <a:pt x="548" y="145"/>
                    </a:lnTo>
                    <a:cubicBezTo>
                      <a:pt x="548" y="96"/>
                      <a:pt x="528" y="71"/>
                      <a:pt x="483" y="71"/>
                    </a:cubicBezTo>
                    <a:cubicBezTo>
                      <a:pt x="445" y="71"/>
                      <a:pt x="420" y="95"/>
                      <a:pt x="412" y="114"/>
                    </a:cubicBezTo>
                    <a:lnTo>
                      <a:pt x="411" y="114"/>
                    </a:lnTo>
                    <a:cubicBezTo>
                      <a:pt x="411" y="114"/>
                      <a:pt x="412" y="107"/>
                      <a:pt x="412" y="98"/>
                    </a:cubicBezTo>
                    <a:lnTo>
                      <a:pt x="412" y="24"/>
                    </a:lnTo>
                    <a:cubicBezTo>
                      <a:pt x="412" y="8"/>
                      <a:pt x="405" y="0"/>
                      <a:pt x="388" y="0"/>
                    </a:cubicBezTo>
                    <a:lnTo>
                      <a:pt x="352" y="0"/>
                    </a:lnTo>
                    <a:lnTo>
                      <a:pt x="352" y="32"/>
                    </a:lnTo>
                    <a:lnTo>
                      <a:pt x="367" y="32"/>
                    </a:lnTo>
                    <a:cubicBezTo>
                      <a:pt x="373" y="32"/>
                      <a:pt x="376" y="34"/>
                      <a:pt x="376" y="40"/>
                    </a:cubicBezTo>
                    <a:lnTo>
                      <a:pt x="376" y="267"/>
                    </a:lnTo>
                    <a:close/>
                    <a:moveTo>
                      <a:pt x="594" y="213"/>
                    </a:moveTo>
                    <a:cubicBezTo>
                      <a:pt x="594" y="251"/>
                      <a:pt x="626" y="271"/>
                      <a:pt x="659" y="271"/>
                    </a:cubicBezTo>
                    <a:cubicBezTo>
                      <a:pt x="704" y="271"/>
                      <a:pt x="719" y="234"/>
                      <a:pt x="719" y="234"/>
                    </a:cubicBezTo>
                    <a:lnTo>
                      <a:pt x="720" y="234"/>
                    </a:lnTo>
                    <a:cubicBezTo>
                      <a:pt x="720" y="234"/>
                      <a:pt x="719" y="239"/>
                      <a:pt x="719" y="245"/>
                    </a:cubicBezTo>
                    <a:cubicBezTo>
                      <a:pt x="719" y="259"/>
                      <a:pt x="726" y="267"/>
                      <a:pt x="743" y="267"/>
                    </a:cubicBezTo>
                    <a:lnTo>
                      <a:pt x="778" y="267"/>
                    </a:lnTo>
                    <a:lnTo>
                      <a:pt x="778" y="236"/>
                    </a:lnTo>
                    <a:lnTo>
                      <a:pt x="762" y="236"/>
                    </a:lnTo>
                    <a:cubicBezTo>
                      <a:pt x="757" y="236"/>
                      <a:pt x="754" y="233"/>
                      <a:pt x="754" y="227"/>
                    </a:cubicBezTo>
                    <a:lnTo>
                      <a:pt x="754" y="146"/>
                    </a:lnTo>
                    <a:cubicBezTo>
                      <a:pt x="754" y="104"/>
                      <a:pt x="737" y="71"/>
                      <a:pt x="675" y="71"/>
                    </a:cubicBezTo>
                    <a:cubicBezTo>
                      <a:pt x="657" y="71"/>
                      <a:pt x="609" y="76"/>
                      <a:pt x="609" y="107"/>
                    </a:cubicBezTo>
                    <a:lnTo>
                      <a:pt x="609" y="126"/>
                    </a:lnTo>
                    <a:lnTo>
                      <a:pt x="644" y="126"/>
                    </a:lnTo>
                    <a:lnTo>
                      <a:pt x="644" y="115"/>
                    </a:lnTo>
                    <a:cubicBezTo>
                      <a:pt x="644" y="103"/>
                      <a:pt x="666" y="100"/>
                      <a:pt x="675" y="100"/>
                    </a:cubicBezTo>
                    <a:cubicBezTo>
                      <a:pt x="705" y="100"/>
                      <a:pt x="717" y="112"/>
                      <a:pt x="717" y="146"/>
                    </a:cubicBezTo>
                    <a:lnTo>
                      <a:pt x="717" y="148"/>
                    </a:lnTo>
                    <a:lnTo>
                      <a:pt x="709" y="148"/>
                    </a:lnTo>
                    <a:cubicBezTo>
                      <a:pt x="677" y="148"/>
                      <a:pt x="594" y="152"/>
                      <a:pt x="594" y="213"/>
                    </a:cubicBezTo>
                    <a:moveTo>
                      <a:pt x="631" y="211"/>
                    </a:moveTo>
                    <a:cubicBezTo>
                      <a:pt x="631" y="176"/>
                      <a:pt x="681" y="175"/>
                      <a:pt x="708" y="175"/>
                    </a:cubicBezTo>
                    <a:lnTo>
                      <a:pt x="718" y="175"/>
                    </a:lnTo>
                    <a:lnTo>
                      <a:pt x="718" y="181"/>
                    </a:lnTo>
                    <a:cubicBezTo>
                      <a:pt x="718" y="209"/>
                      <a:pt x="697" y="242"/>
                      <a:pt x="667" y="242"/>
                    </a:cubicBezTo>
                    <a:cubicBezTo>
                      <a:pt x="642" y="242"/>
                      <a:pt x="631" y="227"/>
                      <a:pt x="631" y="211"/>
                    </a:cubicBezTo>
                    <a:moveTo>
                      <a:pt x="816" y="198"/>
                    </a:moveTo>
                    <a:cubicBezTo>
                      <a:pt x="816" y="249"/>
                      <a:pt x="838" y="271"/>
                      <a:pt x="881" y="271"/>
                    </a:cubicBezTo>
                    <a:cubicBezTo>
                      <a:pt x="919" y="271"/>
                      <a:pt x="944" y="246"/>
                      <a:pt x="952" y="228"/>
                    </a:cubicBezTo>
                    <a:lnTo>
                      <a:pt x="952" y="228"/>
                    </a:lnTo>
                    <a:cubicBezTo>
                      <a:pt x="952" y="228"/>
                      <a:pt x="952" y="232"/>
                      <a:pt x="952" y="239"/>
                    </a:cubicBezTo>
                    <a:lnTo>
                      <a:pt x="952" y="246"/>
                    </a:lnTo>
                    <a:cubicBezTo>
                      <a:pt x="952" y="259"/>
                      <a:pt x="960" y="267"/>
                      <a:pt x="976" y="267"/>
                    </a:cubicBezTo>
                    <a:lnTo>
                      <a:pt x="1011" y="267"/>
                    </a:lnTo>
                    <a:lnTo>
                      <a:pt x="1011" y="236"/>
                    </a:lnTo>
                    <a:lnTo>
                      <a:pt x="996" y="236"/>
                    </a:lnTo>
                    <a:cubicBezTo>
                      <a:pt x="990" y="236"/>
                      <a:pt x="987" y="233"/>
                      <a:pt x="987" y="227"/>
                    </a:cubicBezTo>
                    <a:lnTo>
                      <a:pt x="987" y="76"/>
                    </a:lnTo>
                    <a:lnTo>
                      <a:pt x="951" y="76"/>
                    </a:lnTo>
                    <a:lnTo>
                      <a:pt x="951" y="165"/>
                    </a:lnTo>
                    <a:cubicBezTo>
                      <a:pt x="951" y="203"/>
                      <a:pt x="928" y="237"/>
                      <a:pt x="888" y="237"/>
                    </a:cubicBezTo>
                    <a:cubicBezTo>
                      <a:pt x="858" y="237"/>
                      <a:pt x="853" y="216"/>
                      <a:pt x="853" y="190"/>
                    </a:cubicBezTo>
                    <a:lnTo>
                      <a:pt x="853" y="99"/>
                    </a:lnTo>
                    <a:cubicBezTo>
                      <a:pt x="853" y="83"/>
                      <a:pt x="846" y="76"/>
                      <a:pt x="828" y="76"/>
                    </a:cubicBezTo>
                    <a:lnTo>
                      <a:pt x="793" y="76"/>
                    </a:lnTo>
                    <a:lnTo>
                      <a:pt x="793" y="107"/>
                    </a:lnTo>
                    <a:lnTo>
                      <a:pt x="808" y="107"/>
                    </a:lnTo>
                    <a:cubicBezTo>
                      <a:pt x="813" y="107"/>
                      <a:pt x="816" y="110"/>
                      <a:pt x="816" y="116"/>
                    </a:cubicBezTo>
                    <a:lnTo>
                      <a:pt x="816" y="198"/>
                    </a:lnTo>
                    <a:close/>
                    <a:moveTo>
                      <a:pt x="1030" y="238"/>
                    </a:moveTo>
                    <a:cubicBezTo>
                      <a:pt x="1030" y="238"/>
                      <a:pt x="1055" y="271"/>
                      <a:pt x="1106" y="271"/>
                    </a:cubicBezTo>
                    <a:cubicBezTo>
                      <a:pt x="1146" y="271"/>
                      <a:pt x="1176" y="249"/>
                      <a:pt x="1176" y="216"/>
                    </a:cubicBezTo>
                    <a:cubicBezTo>
                      <a:pt x="1176" y="152"/>
                      <a:pt x="1072" y="160"/>
                      <a:pt x="1072" y="123"/>
                    </a:cubicBezTo>
                    <a:cubicBezTo>
                      <a:pt x="1072" y="108"/>
                      <a:pt x="1086" y="101"/>
                      <a:pt x="1107" y="101"/>
                    </a:cubicBezTo>
                    <a:cubicBezTo>
                      <a:pt x="1119" y="101"/>
                      <a:pt x="1136" y="106"/>
                      <a:pt x="1136" y="117"/>
                    </a:cubicBezTo>
                    <a:lnTo>
                      <a:pt x="1136" y="126"/>
                    </a:lnTo>
                    <a:lnTo>
                      <a:pt x="1169" y="126"/>
                    </a:lnTo>
                    <a:lnTo>
                      <a:pt x="1169" y="108"/>
                    </a:lnTo>
                    <a:cubicBezTo>
                      <a:pt x="1169" y="79"/>
                      <a:pt x="1129" y="71"/>
                      <a:pt x="1106" y="71"/>
                    </a:cubicBezTo>
                    <a:cubicBezTo>
                      <a:pt x="1067" y="71"/>
                      <a:pt x="1035" y="88"/>
                      <a:pt x="1035" y="125"/>
                    </a:cubicBezTo>
                    <a:cubicBezTo>
                      <a:pt x="1035" y="186"/>
                      <a:pt x="1139" y="183"/>
                      <a:pt x="1139" y="217"/>
                    </a:cubicBezTo>
                    <a:cubicBezTo>
                      <a:pt x="1139" y="234"/>
                      <a:pt x="1124" y="242"/>
                      <a:pt x="1106" y="242"/>
                    </a:cubicBezTo>
                    <a:cubicBezTo>
                      <a:pt x="1071" y="242"/>
                      <a:pt x="1049" y="213"/>
                      <a:pt x="1049" y="213"/>
                    </a:cubicBezTo>
                    <a:lnTo>
                      <a:pt x="1030" y="238"/>
                    </a:lnTo>
                    <a:close/>
                    <a:moveTo>
                      <a:pt x="1224" y="197"/>
                    </a:moveTo>
                    <a:cubicBezTo>
                      <a:pt x="1224" y="261"/>
                      <a:pt x="1273" y="268"/>
                      <a:pt x="1297" y="268"/>
                    </a:cubicBezTo>
                    <a:cubicBezTo>
                      <a:pt x="1305" y="268"/>
                      <a:pt x="1310" y="268"/>
                      <a:pt x="1310" y="268"/>
                    </a:cubicBezTo>
                    <a:lnTo>
                      <a:pt x="1310" y="235"/>
                    </a:lnTo>
                    <a:cubicBezTo>
                      <a:pt x="1310" y="235"/>
                      <a:pt x="1307" y="236"/>
                      <a:pt x="1301" y="236"/>
                    </a:cubicBezTo>
                    <a:cubicBezTo>
                      <a:pt x="1287" y="236"/>
                      <a:pt x="1261" y="231"/>
                      <a:pt x="1261" y="193"/>
                    </a:cubicBezTo>
                    <a:lnTo>
                      <a:pt x="1261" y="105"/>
                    </a:lnTo>
                    <a:lnTo>
                      <a:pt x="1307" y="105"/>
                    </a:lnTo>
                    <a:lnTo>
                      <a:pt x="1307" y="76"/>
                    </a:lnTo>
                    <a:lnTo>
                      <a:pt x="1261" y="76"/>
                    </a:lnTo>
                    <a:lnTo>
                      <a:pt x="1261" y="23"/>
                    </a:lnTo>
                    <a:lnTo>
                      <a:pt x="1225" y="23"/>
                    </a:lnTo>
                    <a:lnTo>
                      <a:pt x="1225" y="76"/>
                    </a:lnTo>
                    <a:lnTo>
                      <a:pt x="1199" y="76"/>
                    </a:lnTo>
                    <a:lnTo>
                      <a:pt x="1199" y="105"/>
                    </a:lnTo>
                    <a:lnTo>
                      <a:pt x="1224" y="105"/>
                    </a:lnTo>
                    <a:lnTo>
                      <a:pt x="1224" y="197"/>
                    </a:lnTo>
                    <a:close/>
                    <a:moveTo>
                      <a:pt x="1356" y="267"/>
                    </a:moveTo>
                    <a:lnTo>
                      <a:pt x="1392" y="267"/>
                    </a:lnTo>
                    <a:lnTo>
                      <a:pt x="1392" y="189"/>
                    </a:lnTo>
                    <a:cubicBezTo>
                      <a:pt x="1392" y="177"/>
                      <a:pt x="1393" y="165"/>
                      <a:pt x="1397" y="154"/>
                    </a:cubicBezTo>
                    <a:cubicBezTo>
                      <a:pt x="1406" y="126"/>
                      <a:pt x="1427" y="109"/>
                      <a:pt x="1450" y="109"/>
                    </a:cubicBezTo>
                    <a:cubicBezTo>
                      <a:pt x="1457" y="109"/>
                      <a:pt x="1461" y="111"/>
                      <a:pt x="1461" y="111"/>
                    </a:cubicBezTo>
                    <a:lnTo>
                      <a:pt x="1461" y="74"/>
                    </a:lnTo>
                    <a:cubicBezTo>
                      <a:pt x="1461" y="74"/>
                      <a:pt x="1457" y="74"/>
                      <a:pt x="1452" y="74"/>
                    </a:cubicBezTo>
                    <a:cubicBezTo>
                      <a:pt x="1422" y="74"/>
                      <a:pt x="1400" y="95"/>
                      <a:pt x="1391" y="123"/>
                    </a:cubicBezTo>
                    <a:lnTo>
                      <a:pt x="1390" y="123"/>
                    </a:lnTo>
                    <a:cubicBezTo>
                      <a:pt x="1390" y="123"/>
                      <a:pt x="1391" y="118"/>
                      <a:pt x="1391" y="110"/>
                    </a:cubicBezTo>
                    <a:lnTo>
                      <a:pt x="1391" y="98"/>
                    </a:lnTo>
                    <a:cubicBezTo>
                      <a:pt x="1391" y="83"/>
                      <a:pt x="1383" y="76"/>
                      <a:pt x="1367" y="76"/>
                    </a:cubicBezTo>
                    <a:lnTo>
                      <a:pt x="1332" y="76"/>
                    </a:lnTo>
                    <a:lnTo>
                      <a:pt x="1332" y="107"/>
                    </a:lnTo>
                    <a:lnTo>
                      <a:pt x="1347" y="107"/>
                    </a:lnTo>
                    <a:cubicBezTo>
                      <a:pt x="1353" y="107"/>
                      <a:pt x="1356" y="110"/>
                      <a:pt x="1356" y="116"/>
                    </a:cubicBezTo>
                    <a:lnTo>
                      <a:pt x="1356" y="267"/>
                    </a:lnTo>
                    <a:close/>
                    <a:moveTo>
                      <a:pt x="1472" y="213"/>
                    </a:moveTo>
                    <a:cubicBezTo>
                      <a:pt x="1472" y="251"/>
                      <a:pt x="1504" y="271"/>
                      <a:pt x="1537" y="271"/>
                    </a:cubicBezTo>
                    <a:cubicBezTo>
                      <a:pt x="1583" y="271"/>
                      <a:pt x="1598" y="234"/>
                      <a:pt x="1598" y="234"/>
                    </a:cubicBezTo>
                    <a:lnTo>
                      <a:pt x="1598" y="234"/>
                    </a:lnTo>
                    <a:cubicBezTo>
                      <a:pt x="1598" y="234"/>
                      <a:pt x="1598" y="239"/>
                      <a:pt x="1598" y="245"/>
                    </a:cubicBezTo>
                    <a:cubicBezTo>
                      <a:pt x="1598" y="259"/>
                      <a:pt x="1604" y="267"/>
                      <a:pt x="1621" y="267"/>
                    </a:cubicBezTo>
                    <a:lnTo>
                      <a:pt x="1656" y="267"/>
                    </a:lnTo>
                    <a:lnTo>
                      <a:pt x="1656" y="236"/>
                    </a:lnTo>
                    <a:lnTo>
                      <a:pt x="1640" y="236"/>
                    </a:lnTo>
                    <a:cubicBezTo>
                      <a:pt x="1635" y="236"/>
                      <a:pt x="1632" y="233"/>
                      <a:pt x="1632" y="227"/>
                    </a:cubicBezTo>
                    <a:lnTo>
                      <a:pt x="1632" y="146"/>
                    </a:lnTo>
                    <a:cubicBezTo>
                      <a:pt x="1632" y="104"/>
                      <a:pt x="1615" y="71"/>
                      <a:pt x="1553" y="71"/>
                    </a:cubicBezTo>
                    <a:cubicBezTo>
                      <a:pt x="1535" y="71"/>
                      <a:pt x="1487" y="76"/>
                      <a:pt x="1487" y="107"/>
                    </a:cubicBezTo>
                    <a:lnTo>
                      <a:pt x="1487" y="126"/>
                    </a:lnTo>
                    <a:lnTo>
                      <a:pt x="1522" y="126"/>
                    </a:lnTo>
                    <a:lnTo>
                      <a:pt x="1522" y="115"/>
                    </a:lnTo>
                    <a:cubicBezTo>
                      <a:pt x="1522" y="103"/>
                      <a:pt x="1544" y="100"/>
                      <a:pt x="1553" y="100"/>
                    </a:cubicBezTo>
                    <a:cubicBezTo>
                      <a:pt x="1583" y="100"/>
                      <a:pt x="1595" y="112"/>
                      <a:pt x="1595" y="146"/>
                    </a:cubicBezTo>
                    <a:lnTo>
                      <a:pt x="1595" y="148"/>
                    </a:lnTo>
                    <a:lnTo>
                      <a:pt x="1587" y="148"/>
                    </a:lnTo>
                    <a:cubicBezTo>
                      <a:pt x="1555" y="148"/>
                      <a:pt x="1472" y="152"/>
                      <a:pt x="1472" y="213"/>
                    </a:cubicBezTo>
                    <a:moveTo>
                      <a:pt x="1509" y="211"/>
                    </a:moveTo>
                    <a:cubicBezTo>
                      <a:pt x="1509" y="176"/>
                      <a:pt x="1559" y="175"/>
                      <a:pt x="1586" y="175"/>
                    </a:cubicBezTo>
                    <a:lnTo>
                      <a:pt x="1596" y="175"/>
                    </a:lnTo>
                    <a:lnTo>
                      <a:pt x="1596" y="181"/>
                    </a:lnTo>
                    <a:cubicBezTo>
                      <a:pt x="1596" y="209"/>
                      <a:pt x="1576" y="242"/>
                      <a:pt x="1545" y="242"/>
                    </a:cubicBezTo>
                    <a:cubicBezTo>
                      <a:pt x="1521" y="242"/>
                      <a:pt x="1509" y="227"/>
                      <a:pt x="1509" y="211"/>
                    </a:cubicBezTo>
                    <a:moveTo>
                      <a:pt x="1695" y="243"/>
                    </a:moveTo>
                    <a:cubicBezTo>
                      <a:pt x="1695" y="260"/>
                      <a:pt x="1702" y="267"/>
                      <a:pt x="1719" y="267"/>
                    </a:cubicBezTo>
                    <a:lnTo>
                      <a:pt x="1755" y="267"/>
                    </a:lnTo>
                    <a:lnTo>
                      <a:pt x="1755" y="236"/>
                    </a:lnTo>
                    <a:lnTo>
                      <a:pt x="1740" y="236"/>
                    </a:lnTo>
                    <a:cubicBezTo>
                      <a:pt x="1734" y="236"/>
                      <a:pt x="1731" y="233"/>
                      <a:pt x="1731" y="227"/>
                    </a:cubicBezTo>
                    <a:lnTo>
                      <a:pt x="1731" y="25"/>
                    </a:lnTo>
                    <a:cubicBezTo>
                      <a:pt x="1731" y="8"/>
                      <a:pt x="1724" y="0"/>
                      <a:pt x="1707" y="0"/>
                    </a:cubicBezTo>
                    <a:lnTo>
                      <a:pt x="1671" y="0"/>
                    </a:lnTo>
                    <a:lnTo>
                      <a:pt x="1671" y="32"/>
                    </a:lnTo>
                    <a:lnTo>
                      <a:pt x="1686" y="32"/>
                    </a:lnTo>
                    <a:cubicBezTo>
                      <a:pt x="1692" y="32"/>
                      <a:pt x="1695" y="34"/>
                      <a:pt x="1695" y="40"/>
                    </a:cubicBezTo>
                    <a:lnTo>
                      <a:pt x="1695" y="243"/>
                    </a:lnTo>
                    <a:close/>
                    <a:moveTo>
                      <a:pt x="1799" y="38"/>
                    </a:moveTo>
                    <a:lnTo>
                      <a:pt x="1832" y="38"/>
                    </a:lnTo>
                    <a:lnTo>
                      <a:pt x="1832" y="0"/>
                    </a:lnTo>
                    <a:lnTo>
                      <a:pt x="1799" y="0"/>
                    </a:lnTo>
                    <a:lnTo>
                      <a:pt x="1799" y="38"/>
                    </a:lnTo>
                    <a:close/>
                    <a:moveTo>
                      <a:pt x="1798" y="243"/>
                    </a:moveTo>
                    <a:cubicBezTo>
                      <a:pt x="1798" y="260"/>
                      <a:pt x="1806" y="267"/>
                      <a:pt x="1823" y="267"/>
                    </a:cubicBezTo>
                    <a:lnTo>
                      <a:pt x="1858" y="267"/>
                    </a:lnTo>
                    <a:lnTo>
                      <a:pt x="1858" y="236"/>
                    </a:lnTo>
                    <a:lnTo>
                      <a:pt x="1843" y="236"/>
                    </a:lnTo>
                    <a:cubicBezTo>
                      <a:pt x="1838" y="236"/>
                      <a:pt x="1835" y="233"/>
                      <a:pt x="1835" y="227"/>
                    </a:cubicBezTo>
                    <a:lnTo>
                      <a:pt x="1835" y="100"/>
                    </a:lnTo>
                    <a:cubicBezTo>
                      <a:pt x="1835" y="83"/>
                      <a:pt x="1828" y="76"/>
                      <a:pt x="1811" y="76"/>
                    </a:cubicBezTo>
                    <a:lnTo>
                      <a:pt x="1775" y="76"/>
                    </a:lnTo>
                    <a:lnTo>
                      <a:pt x="1775" y="107"/>
                    </a:lnTo>
                    <a:lnTo>
                      <a:pt x="1790" y="107"/>
                    </a:lnTo>
                    <a:cubicBezTo>
                      <a:pt x="1795" y="107"/>
                      <a:pt x="1798" y="110"/>
                      <a:pt x="1798" y="116"/>
                    </a:cubicBezTo>
                    <a:lnTo>
                      <a:pt x="1798" y="243"/>
                    </a:lnTo>
                    <a:close/>
                    <a:moveTo>
                      <a:pt x="1882" y="213"/>
                    </a:moveTo>
                    <a:cubicBezTo>
                      <a:pt x="1882" y="251"/>
                      <a:pt x="1914" y="271"/>
                      <a:pt x="1947" y="271"/>
                    </a:cubicBezTo>
                    <a:cubicBezTo>
                      <a:pt x="1993" y="271"/>
                      <a:pt x="2008" y="234"/>
                      <a:pt x="2008" y="234"/>
                    </a:cubicBezTo>
                    <a:lnTo>
                      <a:pt x="2009" y="234"/>
                    </a:lnTo>
                    <a:cubicBezTo>
                      <a:pt x="2009" y="234"/>
                      <a:pt x="2008" y="239"/>
                      <a:pt x="2008" y="245"/>
                    </a:cubicBezTo>
                    <a:cubicBezTo>
                      <a:pt x="2008" y="259"/>
                      <a:pt x="2015" y="267"/>
                      <a:pt x="2032" y="267"/>
                    </a:cubicBezTo>
                    <a:lnTo>
                      <a:pt x="2066" y="267"/>
                    </a:lnTo>
                    <a:lnTo>
                      <a:pt x="2066" y="236"/>
                    </a:lnTo>
                    <a:lnTo>
                      <a:pt x="2051" y="236"/>
                    </a:lnTo>
                    <a:cubicBezTo>
                      <a:pt x="2045" y="236"/>
                      <a:pt x="2042" y="233"/>
                      <a:pt x="2042" y="227"/>
                    </a:cubicBezTo>
                    <a:lnTo>
                      <a:pt x="2042" y="146"/>
                    </a:lnTo>
                    <a:cubicBezTo>
                      <a:pt x="2042" y="104"/>
                      <a:pt x="2026" y="71"/>
                      <a:pt x="1964" y="71"/>
                    </a:cubicBezTo>
                    <a:cubicBezTo>
                      <a:pt x="1945" y="71"/>
                      <a:pt x="1898" y="76"/>
                      <a:pt x="1898" y="107"/>
                    </a:cubicBezTo>
                    <a:lnTo>
                      <a:pt x="1898" y="126"/>
                    </a:lnTo>
                    <a:lnTo>
                      <a:pt x="1932" y="126"/>
                    </a:lnTo>
                    <a:lnTo>
                      <a:pt x="1932" y="115"/>
                    </a:lnTo>
                    <a:cubicBezTo>
                      <a:pt x="1932" y="103"/>
                      <a:pt x="1954" y="100"/>
                      <a:pt x="1963" y="100"/>
                    </a:cubicBezTo>
                    <a:cubicBezTo>
                      <a:pt x="1993" y="100"/>
                      <a:pt x="2006" y="112"/>
                      <a:pt x="2006" y="146"/>
                    </a:cubicBezTo>
                    <a:lnTo>
                      <a:pt x="2006" y="148"/>
                    </a:lnTo>
                    <a:lnTo>
                      <a:pt x="1997" y="148"/>
                    </a:lnTo>
                    <a:cubicBezTo>
                      <a:pt x="1965" y="148"/>
                      <a:pt x="1882" y="152"/>
                      <a:pt x="1882" y="213"/>
                    </a:cubicBezTo>
                    <a:moveTo>
                      <a:pt x="1919" y="211"/>
                    </a:moveTo>
                    <a:cubicBezTo>
                      <a:pt x="1919" y="176"/>
                      <a:pt x="1969" y="175"/>
                      <a:pt x="1997" y="175"/>
                    </a:cubicBezTo>
                    <a:lnTo>
                      <a:pt x="2006" y="175"/>
                    </a:lnTo>
                    <a:lnTo>
                      <a:pt x="2006" y="181"/>
                    </a:lnTo>
                    <a:cubicBezTo>
                      <a:pt x="2006" y="209"/>
                      <a:pt x="1986" y="242"/>
                      <a:pt x="1955" y="242"/>
                    </a:cubicBezTo>
                    <a:cubicBezTo>
                      <a:pt x="1931" y="242"/>
                      <a:pt x="1919" y="227"/>
                      <a:pt x="1919" y="211"/>
                    </a:cubicBezTo>
                    <a:moveTo>
                      <a:pt x="2100" y="267"/>
                    </a:moveTo>
                    <a:lnTo>
                      <a:pt x="2137" y="267"/>
                    </a:lnTo>
                    <a:lnTo>
                      <a:pt x="2137" y="228"/>
                    </a:lnTo>
                    <a:lnTo>
                      <a:pt x="2100" y="228"/>
                    </a:lnTo>
                    <a:lnTo>
                      <a:pt x="2100" y="267"/>
                    </a:lnTo>
                    <a:close/>
                    <a:moveTo>
                      <a:pt x="2173" y="171"/>
                    </a:moveTo>
                    <a:cubicBezTo>
                      <a:pt x="2173" y="229"/>
                      <a:pt x="2219" y="271"/>
                      <a:pt x="2276" y="271"/>
                    </a:cubicBezTo>
                    <a:cubicBezTo>
                      <a:pt x="2333" y="271"/>
                      <a:pt x="2379" y="229"/>
                      <a:pt x="2379" y="171"/>
                    </a:cubicBezTo>
                    <a:cubicBezTo>
                      <a:pt x="2379" y="113"/>
                      <a:pt x="2333" y="71"/>
                      <a:pt x="2276" y="71"/>
                    </a:cubicBezTo>
                    <a:cubicBezTo>
                      <a:pt x="2219" y="71"/>
                      <a:pt x="2173" y="113"/>
                      <a:pt x="2173" y="171"/>
                    </a:cubicBezTo>
                    <a:moveTo>
                      <a:pt x="2210" y="171"/>
                    </a:moveTo>
                    <a:cubicBezTo>
                      <a:pt x="2210" y="131"/>
                      <a:pt x="2240" y="103"/>
                      <a:pt x="2276" y="103"/>
                    </a:cubicBezTo>
                    <a:cubicBezTo>
                      <a:pt x="2312" y="103"/>
                      <a:pt x="2341" y="131"/>
                      <a:pt x="2341" y="171"/>
                    </a:cubicBezTo>
                    <a:cubicBezTo>
                      <a:pt x="2341" y="211"/>
                      <a:pt x="2312" y="240"/>
                      <a:pt x="2276" y="240"/>
                    </a:cubicBezTo>
                    <a:cubicBezTo>
                      <a:pt x="2240" y="240"/>
                      <a:pt x="2210" y="211"/>
                      <a:pt x="2210" y="171"/>
                    </a:cubicBezTo>
                    <a:moveTo>
                      <a:pt x="2424" y="267"/>
                    </a:moveTo>
                    <a:lnTo>
                      <a:pt x="2461" y="267"/>
                    </a:lnTo>
                    <a:lnTo>
                      <a:pt x="2461" y="189"/>
                    </a:lnTo>
                    <a:cubicBezTo>
                      <a:pt x="2461" y="177"/>
                      <a:pt x="2462" y="165"/>
                      <a:pt x="2465" y="154"/>
                    </a:cubicBezTo>
                    <a:cubicBezTo>
                      <a:pt x="2474" y="126"/>
                      <a:pt x="2496" y="109"/>
                      <a:pt x="2519" y="109"/>
                    </a:cubicBezTo>
                    <a:cubicBezTo>
                      <a:pt x="2525" y="109"/>
                      <a:pt x="2530" y="111"/>
                      <a:pt x="2530" y="111"/>
                    </a:cubicBezTo>
                    <a:lnTo>
                      <a:pt x="2530" y="74"/>
                    </a:lnTo>
                    <a:cubicBezTo>
                      <a:pt x="2530" y="74"/>
                      <a:pt x="2525" y="74"/>
                      <a:pt x="2520" y="74"/>
                    </a:cubicBezTo>
                    <a:cubicBezTo>
                      <a:pt x="2491" y="74"/>
                      <a:pt x="2469" y="95"/>
                      <a:pt x="2460" y="123"/>
                    </a:cubicBezTo>
                    <a:lnTo>
                      <a:pt x="2459" y="123"/>
                    </a:lnTo>
                    <a:cubicBezTo>
                      <a:pt x="2459" y="123"/>
                      <a:pt x="2460" y="118"/>
                      <a:pt x="2460" y="110"/>
                    </a:cubicBezTo>
                    <a:lnTo>
                      <a:pt x="2460" y="98"/>
                    </a:lnTo>
                    <a:cubicBezTo>
                      <a:pt x="2460" y="83"/>
                      <a:pt x="2452" y="76"/>
                      <a:pt x="2435" y="76"/>
                    </a:cubicBezTo>
                    <a:lnTo>
                      <a:pt x="2400" y="76"/>
                    </a:lnTo>
                    <a:lnTo>
                      <a:pt x="2400" y="107"/>
                    </a:lnTo>
                    <a:lnTo>
                      <a:pt x="2416" y="107"/>
                    </a:lnTo>
                    <a:cubicBezTo>
                      <a:pt x="2421" y="107"/>
                      <a:pt x="2424" y="110"/>
                      <a:pt x="2424" y="116"/>
                    </a:cubicBezTo>
                    <a:lnTo>
                      <a:pt x="2424" y="267"/>
                    </a:lnTo>
                    <a:close/>
                    <a:moveTo>
                      <a:pt x="2545" y="167"/>
                    </a:moveTo>
                    <a:cubicBezTo>
                      <a:pt x="2545" y="222"/>
                      <a:pt x="2577" y="265"/>
                      <a:pt x="2630" y="265"/>
                    </a:cubicBezTo>
                    <a:cubicBezTo>
                      <a:pt x="2658" y="265"/>
                      <a:pt x="2676" y="254"/>
                      <a:pt x="2687" y="236"/>
                    </a:cubicBezTo>
                    <a:lnTo>
                      <a:pt x="2688" y="236"/>
                    </a:lnTo>
                    <a:cubicBezTo>
                      <a:pt x="2688" y="236"/>
                      <a:pt x="2687" y="242"/>
                      <a:pt x="2687" y="248"/>
                    </a:cubicBezTo>
                    <a:lnTo>
                      <a:pt x="2687" y="260"/>
                    </a:lnTo>
                    <a:cubicBezTo>
                      <a:pt x="2687" y="299"/>
                      <a:pt x="2660" y="314"/>
                      <a:pt x="2627" y="314"/>
                    </a:cubicBezTo>
                    <a:cubicBezTo>
                      <a:pt x="2598" y="314"/>
                      <a:pt x="2574" y="301"/>
                      <a:pt x="2574" y="301"/>
                    </a:cubicBezTo>
                    <a:lnTo>
                      <a:pt x="2562" y="330"/>
                    </a:lnTo>
                    <a:cubicBezTo>
                      <a:pt x="2581" y="340"/>
                      <a:pt x="2604" y="346"/>
                      <a:pt x="2627" y="346"/>
                    </a:cubicBezTo>
                    <a:cubicBezTo>
                      <a:pt x="2676" y="346"/>
                      <a:pt x="2724" y="322"/>
                      <a:pt x="2724" y="259"/>
                    </a:cubicBezTo>
                    <a:lnTo>
                      <a:pt x="2724" y="115"/>
                    </a:lnTo>
                    <a:cubicBezTo>
                      <a:pt x="2724" y="110"/>
                      <a:pt x="2727" y="107"/>
                      <a:pt x="2732" y="107"/>
                    </a:cubicBezTo>
                    <a:lnTo>
                      <a:pt x="2747" y="107"/>
                    </a:lnTo>
                    <a:lnTo>
                      <a:pt x="2747" y="76"/>
                    </a:lnTo>
                    <a:lnTo>
                      <a:pt x="2711" y="76"/>
                    </a:lnTo>
                    <a:cubicBezTo>
                      <a:pt x="2696" y="76"/>
                      <a:pt x="2690" y="84"/>
                      <a:pt x="2690" y="95"/>
                    </a:cubicBezTo>
                    <a:lnTo>
                      <a:pt x="2690" y="101"/>
                    </a:lnTo>
                    <a:lnTo>
                      <a:pt x="2690" y="101"/>
                    </a:lnTo>
                    <a:cubicBezTo>
                      <a:pt x="2690" y="101"/>
                      <a:pt x="2676" y="71"/>
                      <a:pt x="2628" y="71"/>
                    </a:cubicBezTo>
                    <a:cubicBezTo>
                      <a:pt x="2575" y="71"/>
                      <a:pt x="2545" y="112"/>
                      <a:pt x="2545" y="167"/>
                    </a:cubicBezTo>
                    <a:moveTo>
                      <a:pt x="2637" y="233"/>
                    </a:moveTo>
                    <a:cubicBezTo>
                      <a:pt x="2603" y="233"/>
                      <a:pt x="2582" y="206"/>
                      <a:pt x="2582" y="166"/>
                    </a:cubicBezTo>
                    <a:cubicBezTo>
                      <a:pt x="2582" y="127"/>
                      <a:pt x="2601" y="103"/>
                      <a:pt x="2634" y="103"/>
                    </a:cubicBezTo>
                    <a:cubicBezTo>
                      <a:pt x="2664" y="103"/>
                      <a:pt x="2688" y="117"/>
                      <a:pt x="2688" y="167"/>
                    </a:cubicBezTo>
                    <a:cubicBezTo>
                      <a:pt x="2688" y="217"/>
                      <a:pt x="2664" y="233"/>
                      <a:pt x="2637" y="233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32"/>
              <p:cNvSpPr>
                <a:spLocks/>
              </p:cNvSpPr>
              <p:nvPr userDrawn="1"/>
            </p:nvSpPr>
            <p:spPr bwMode="auto">
              <a:xfrm>
                <a:off x="8137525" y="5969000"/>
                <a:ext cx="93663" cy="220663"/>
              </a:xfrm>
              <a:custGeom>
                <a:avLst/>
                <a:gdLst>
                  <a:gd name="T0" fmla="*/ 99 w 118"/>
                  <a:gd name="T1" fmla="*/ 278 h 278"/>
                  <a:gd name="T2" fmla="*/ 118 w 118"/>
                  <a:gd name="T3" fmla="*/ 177 h 278"/>
                  <a:gd name="T4" fmla="*/ 59 w 118"/>
                  <a:gd name="T5" fmla="*/ 0 h 278"/>
                  <a:gd name="T6" fmla="*/ 0 w 118"/>
                  <a:gd name="T7" fmla="*/ 177 h 278"/>
                  <a:gd name="T8" fmla="*/ 20 w 118"/>
                  <a:gd name="T9" fmla="*/ 278 h 278"/>
                  <a:gd name="T10" fmla="*/ 59 w 118"/>
                  <a:gd name="T11" fmla="*/ 177 h 278"/>
                  <a:gd name="T12" fmla="*/ 99 w 118"/>
                  <a:gd name="T13" fmla="*/ 278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278">
                    <a:moveTo>
                      <a:pt x="99" y="278"/>
                    </a:moveTo>
                    <a:cubicBezTo>
                      <a:pt x="110" y="249"/>
                      <a:pt x="118" y="214"/>
                      <a:pt x="118" y="177"/>
                    </a:cubicBezTo>
                    <a:cubicBezTo>
                      <a:pt x="118" y="79"/>
                      <a:pt x="59" y="0"/>
                      <a:pt x="59" y="0"/>
                    </a:cubicBezTo>
                    <a:cubicBezTo>
                      <a:pt x="59" y="0"/>
                      <a:pt x="0" y="79"/>
                      <a:pt x="0" y="177"/>
                    </a:cubicBezTo>
                    <a:cubicBezTo>
                      <a:pt x="0" y="214"/>
                      <a:pt x="9" y="249"/>
                      <a:pt x="20" y="278"/>
                    </a:cubicBezTo>
                    <a:lnTo>
                      <a:pt x="59" y="177"/>
                    </a:lnTo>
                    <a:lnTo>
                      <a:pt x="99" y="278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Freeform 33"/>
              <p:cNvSpPr>
                <a:spLocks/>
              </p:cNvSpPr>
              <p:nvPr userDrawn="1"/>
            </p:nvSpPr>
            <p:spPr bwMode="auto">
              <a:xfrm>
                <a:off x="7915275" y="6097588"/>
                <a:ext cx="192088" cy="163513"/>
              </a:xfrm>
              <a:custGeom>
                <a:avLst/>
                <a:gdLst>
                  <a:gd name="T0" fmla="*/ 243 w 243"/>
                  <a:gd name="T1" fmla="*/ 143 h 205"/>
                  <a:gd name="T2" fmla="*/ 176 w 243"/>
                  <a:gd name="T3" fmla="*/ 65 h 205"/>
                  <a:gd name="T4" fmla="*/ 0 w 243"/>
                  <a:gd name="T5" fmla="*/ 0 h 205"/>
                  <a:gd name="T6" fmla="*/ 102 w 243"/>
                  <a:gd name="T7" fmla="*/ 157 h 205"/>
                  <a:gd name="T8" fmla="*/ 193 w 243"/>
                  <a:gd name="T9" fmla="*/ 205 h 205"/>
                  <a:gd name="T10" fmla="*/ 139 w 243"/>
                  <a:gd name="T11" fmla="*/ 111 h 205"/>
                  <a:gd name="T12" fmla="*/ 243 w 243"/>
                  <a:gd name="T13" fmla="*/ 143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3" h="205">
                    <a:moveTo>
                      <a:pt x="243" y="143"/>
                    </a:moveTo>
                    <a:cubicBezTo>
                      <a:pt x="227" y="117"/>
                      <a:pt x="205" y="88"/>
                      <a:pt x="176" y="65"/>
                    </a:cubicBezTo>
                    <a:cubicBezTo>
                      <a:pt x="99" y="4"/>
                      <a:pt x="0" y="0"/>
                      <a:pt x="0" y="0"/>
                    </a:cubicBezTo>
                    <a:cubicBezTo>
                      <a:pt x="0" y="0"/>
                      <a:pt x="26" y="96"/>
                      <a:pt x="102" y="157"/>
                    </a:cubicBezTo>
                    <a:cubicBezTo>
                      <a:pt x="132" y="180"/>
                      <a:pt x="164" y="195"/>
                      <a:pt x="193" y="205"/>
                    </a:cubicBezTo>
                    <a:lnTo>
                      <a:pt x="139" y="111"/>
                    </a:lnTo>
                    <a:lnTo>
                      <a:pt x="243" y="143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" name="Freeform 34"/>
              <p:cNvSpPr>
                <a:spLocks/>
              </p:cNvSpPr>
              <p:nvPr userDrawn="1"/>
            </p:nvSpPr>
            <p:spPr bwMode="auto">
              <a:xfrm>
                <a:off x="7848600" y="6307138"/>
                <a:ext cx="222250" cy="115888"/>
              </a:xfrm>
              <a:custGeom>
                <a:avLst/>
                <a:gdLst>
                  <a:gd name="T0" fmla="*/ 263 w 280"/>
                  <a:gd name="T1" fmla="*/ 5 h 145"/>
                  <a:gd name="T2" fmla="*/ 160 w 280"/>
                  <a:gd name="T3" fmla="*/ 8 h 145"/>
                  <a:gd name="T4" fmla="*/ 0 w 280"/>
                  <a:gd name="T5" fmla="*/ 105 h 145"/>
                  <a:gd name="T6" fmla="*/ 186 w 280"/>
                  <a:gd name="T7" fmla="*/ 123 h 145"/>
                  <a:gd name="T8" fmla="*/ 280 w 280"/>
                  <a:gd name="T9" fmla="*/ 82 h 145"/>
                  <a:gd name="T10" fmla="*/ 174 w 280"/>
                  <a:gd name="T11" fmla="*/ 66 h 145"/>
                  <a:gd name="T12" fmla="*/ 263 w 280"/>
                  <a:gd name="T13" fmla="*/ 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45">
                    <a:moveTo>
                      <a:pt x="263" y="5"/>
                    </a:moveTo>
                    <a:cubicBezTo>
                      <a:pt x="232" y="1"/>
                      <a:pt x="197" y="0"/>
                      <a:pt x="160" y="8"/>
                    </a:cubicBezTo>
                    <a:cubicBezTo>
                      <a:pt x="65" y="30"/>
                      <a:pt x="0" y="105"/>
                      <a:pt x="0" y="105"/>
                    </a:cubicBezTo>
                    <a:cubicBezTo>
                      <a:pt x="0" y="105"/>
                      <a:pt x="91" y="145"/>
                      <a:pt x="186" y="123"/>
                    </a:cubicBezTo>
                    <a:cubicBezTo>
                      <a:pt x="223" y="115"/>
                      <a:pt x="255" y="99"/>
                      <a:pt x="280" y="82"/>
                    </a:cubicBezTo>
                    <a:lnTo>
                      <a:pt x="174" y="66"/>
                    </a:lnTo>
                    <a:lnTo>
                      <a:pt x="263" y="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35"/>
              <p:cNvSpPr>
                <a:spLocks/>
              </p:cNvSpPr>
              <p:nvPr userDrawn="1"/>
            </p:nvSpPr>
            <p:spPr bwMode="auto">
              <a:xfrm>
                <a:off x="8020050" y="6411913"/>
                <a:ext cx="139700" cy="212725"/>
              </a:xfrm>
              <a:custGeom>
                <a:avLst/>
                <a:gdLst>
                  <a:gd name="T0" fmla="*/ 104 w 175"/>
                  <a:gd name="T1" fmla="*/ 0 h 268"/>
                  <a:gd name="T2" fmla="*/ 43 w 175"/>
                  <a:gd name="T3" fmla="*/ 83 h 268"/>
                  <a:gd name="T4" fmla="*/ 19 w 175"/>
                  <a:gd name="T5" fmla="*/ 268 h 268"/>
                  <a:gd name="T6" fmla="*/ 149 w 175"/>
                  <a:gd name="T7" fmla="*/ 134 h 268"/>
                  <a:gd name="T8" fmla="*/ 175 w 175"/>
                  <a:gd name="T9" fmla="*/ 35 h 268"/>
                  <a:gd name="T10" fmla="*/ 96 w 175"/>
                  <a:gd name="T11" fmla="*/ 108 h 268"/>
                  <a:gd name="T12" fmla="*/ 104 w 175"/>
                  <a:gd name="T13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68">
                    <a:moveTo>
                      <a:pt x="104" y="0"/>
                    </a:moveTo>
                    <a:cubicBezTo>
                      <a:pt x="82" y="22"/>
                      <a:pt x="59" y="49"/>
                      <a:pt x="43" y="83"/>
                    </a:cubicBezTo>
                    <a:cubicBezTo>
                      <a:pt x="0" y="171"/>
                      <a:pt x="19" y="268"/>
                      <a:pt x="19" y="268"/>
                    </a:cubicBezTo>
                    <a:cubicBezTo>
                      <a:pt x="19" y="268"/>
                      <a:pt x="106" y="222"/>
                      <a:pt x="149" y="134"/>
                    </a:cubicBezTo>
                    <a:cubicBezTo>
                      <a:pt x="165" y="100"/>
                      <a:pt x="172" y="65"/>
                      <a:pt x="175" y="35"/>
                    </a:cubicBezTo>
                    <a:lnTo>
                      <a:pt x="96" y="108"/>
                    </a:lnTo>
                    <a:lnTo>
                      <a:pt x="104" y="0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36"/>
              <p:cNvSpPr>
                <a:spLocks/>
              </p:cNvSpPr>
              <p:nvPr userDrawn="1"/>
            </p:nvSpPr>
            <p:spPr bwMode="auto">
              <a:xfrm>
                <a:off x="8210550" y="6411913"/>
                <a:ext cx="139700" cy="212725"/>
              </a:xfrm>
              <a:custGeom>
                <a:avLst/>
                <a:gdLst>
                  <a:gd name="T0" fmla="*/ 0 w 175"/>
                  <a:gd name="T1" fmla="*/ 35 h 268"/>
                  <a:gd name="T2" fmla="*/ 26 w 175"/>
                  <a:gd name="T3" fmla="*/ 134 h 268"/>
                  <a:gd name="T4" fmla="*/ 156 w 175"/>
                  <a:gd name="T5" fmla="*/ 268 h 268"/>
                  <a:gd name="T6" fmla="*/ 132 w 175"/>
                  <a:gd name="T7" fmla="*/ 83 h 268"/>
                  <a:gd name="T8" fmla="*/ 71 w 175"/>
                  <a:gd name="T9" fmla="*/ 0 h 268"/>
                  <a:gd name="T10" fmla="*/ 79 w 175"/>
                  <a:gd name="T11" fmla="*/ 108 h 268"/>
                  <a:gd name="T12" fmla="*/ 0 w 175"/>
                  <a:gd name="T13" fmla="*/ 35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68">
                    <a:moveTo>
                      <a:pt x="0" y="35"/>
                    </a:moveTo>
                    <a:cubicBezTo>
                      <a:pt x="2" y="65"/>
                      <a:pt x="10" y="100"/>
                      <a:pt x="26" y="134"/>
                    </a:cubicBezTo>
                    <a:cubicBezTo>
                      <a:pt x="68" y="222"/>
                      <a:pt x="156" y="268"/>
                      <a:pt x="156" y="268"/>
                    </a:cubicBezTo>
                    <a:cubicBezTo>
                      <a:pt x="156" y="268"/>
                      <a:pt x="175" y="171"/>
                      <a:pt x="132" y="83"/>
                    </a:cubicBezTo>
                    <a:cubicBezTo>
                      <a:pt x="116" y="49"/>
                      <a:pt x="93" y="21"/>
                      <a:pt x="71" y="0"/>
                    </a:cubicBezTo>
                    <a:lnTo>
                      <a:pt x="79" y="108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37"/>
              <p:cNvSpPr>
                <a:spLocks/>
              </p:cNvSpPr>
              <p:nvPr userDrawn="1"/>
            </p:nvSpPr>
            <p:spPr bwMode="auto">
              <a:xfrm>
                <a:off x="8299450" y="6307138"/>
                <a:ext cx="222250" cy="115888"/>
              </a:xfrm>
              <a:custGeom>
                <a:avLst/>
                <a:gdLst>
                  <a:gd name="T0" fmla="*/ 120 w 280"/>
                  <a:gd name="T1" fmla="*/ 8 h 145"/>
                  <a:gd name="T2" fmla="*/ 18 w 280"/>
                  <a:gd name="T3" fmla="*/ 5 h 145"/>
                  <a:gd name="T4" fmla="*/ 107 w 280"/>
                  <a:gd name="T5" fmla="*/ 66 h 145"/>
                  <a:gd name="T6" fmla="*/ 0 w 280"/>
                  <a:gd name="T7" fmla="*/ 82 h 145"/>
                  <a:gd name="T8" fmla="*/ 94 w 280"/>
                  <a:gd name="T9" fmla="*/ 123 h 145"/>
                  <a:gd name="T10" fmla="*/ 280 w 280"/>
                  <a:gd name="T11" fmla="*/ 105 h 145"/>
                  <a:gd name="T12" fmla="*/ 120 w 280"/>
                  <a:gd name="T13" fmla="*/ 8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0" h="145">
                    <a:moveTo>
                      <a:pt x="120" y="8"/>
                    </a:moveTo>
                    <a:cubicBezTo>
                      <a:pt x="84" y="0"/>
                      <a:pt x="48" y="1"/>
                      <a:pt x="18" y="5"/>
                    </a:cubicBezTo>
                    <a:lnTo>
                      <a:pt x="107" y="66"/>
                    </a:lnTo>
                    <a:lnTo>
                      <a:pt x="0" y="82"/>
                    </a:lnTo>
                    <a:cubicBezTo>
                      <a:pt x="26" y="99"/>
                      <a:pt x="58" y="115"/>
                      <a:pt x="94" y="123"/>
                    </a:cubicBezTo>
                    <a:cubicBezTo>
                      <a:pt x="190" y="145"/>
                      <a:pt x="280" y="105"/>
                      <a:pt x="280" y="105"/>
                    </a:cubicBezTo>
                    <a:cubicBezTo>
                      <a:pt x="280" y="105"/>
                      <a:pt x="216" y="30"/>
                      <a:pt x="120" y="8"/>
                    </a:cubicBezTo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38"/>
              <p:cNvSpPr>
                <a:spLocks/>
              </p:cNvSpPr>
              <p:nvPr userDrawn="1"/>
            </p:nvSpPr>
            <p:spPr bwMode="auto">
              <a:xfrm>
                <a:off x="8262938" y="6097588"/>
                <a:ext cx="192088" cy="163513"/>
              </a:xfrm>
              <a:custGeom>
                <a:avLst/>
                <a:gdLst>
                  <a:gd name="T0" fmla="*/ 49 w 242"/>
                  <a:gd name="T1" fmla="*/ 205 h 205"/>
                  <a:gd name="T2" fmla="*/ 140 w 242"/>
                  <a:gd name="T3" fmla="*/ 157 h 205"/>
                  <a:gd name="T4" fmla="*/ 242 w 242"/>
                  <a:gd name="T5" fmla="*/ 0 h 205"/>
                  <a:gd name="T6" fmla="*/ 67 w 242"/>
                  <a:gd name="T7" fmla="*/ 65 h 205"/>
                  <a:gd name="T8" fmla="*/ 0 w 242"/>
                  <a:gd name="T9" fmla="*/ 143 h 205"/>
                  <a:gd name="T10" fmla="*/ 103 w 242"/>
                  <a:gd name="T11" fmla="*/ 111 h 205"/>
                  <a:gd name="T12" fmla="*/ 49 w 242"/>
                  <a:gd name="T13" fmla="*/ 205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2" h="205">
                    <a:moveTo>
                      <a:pt x="49" y="205"/>
                    </a:moveTo>
                    <a:cubicBezTo>
                      <a:pt x="78" y="195"/>
                      <a:pt x="111" y="180"/>
                      <a:pt x="140" y="157"/>
                    </a:cubicBezTo>
                    <a:cubicBezTo>
                      <a:pt x="217" y="96"/>
                      <a:pt x="242" y="0"/>
                      <a:pt x="242" y="0"/>
                    </a:cubicBezTo>
                    <a:cubicBezTo>
                      <a:pt x="242" y="0"/>
                      <a:pt x="143" y="4"/>
                      <a:pt x="67" y="65"/>
                    </a:cubicBezTo>
                    <a:cubicBezTo>
                      <a:pt x="38" y="88"/>
                      <a:pt x="16" y="116"/>
                      <a:pt x="0" y="143"/>
                    </a:cubicBezTo>
                    <a:lnTo>
                      <a:pt x="103" y="111"/>
                    </a:lnTo>
                    <a:lnTo>
                      <a:pt x="49" y="205"/>
                    </a:lnTo>
                    <a:close/>
                  </a:path>
                </a:pathLst>
              </a:custGeom>
              <a:grpFill/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6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1864800"/>
            <a:ext cx="3866400" cy="3866400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67379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0000" y="2791768"/>
            <a:ext cx="8784000" cy="1282402"/>
          </a:xfrm>
        </p:spPr>
        <p:txBody>
          <a:bodyPr/>
          <a:lstStyle>
            <a:lvl1pPr algn="ctr">
              <a:lnSpc>
                <a:spcPts val="5000"/>
              </a:lnSpc>
              <a:defRPr sz="5000"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AU" dirty="0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0"/>
            <a:ext cx="9144000" cy="6865938"/>
            <a:chOff x="0" y="0"/>
            <a:chExt cx="9144000" cy="6865938"/>
          </a:xfrm>
        </p:grpSpPr>
        <p:grpSp>
          <p:nvGrpSpPr>
            <p:cNvPr id="20" name="Group 19"/>
            <p:cNvGrpSpPr/>
            <p:nvPr userDrawn="1"/>
          </p:nvGrpSpPr>
          <p:grpSpPr>
            <a:xfrm>
              <a:off x="0" y="0"/>
              <a:ext cx="9144000" cy="6865938"/>
              <a:chOff x="0" y="0"/>
              <a:chExt cx="9144000" cy="6865938"/>
            </a:xfrm>
          </p:grpSpPr>
          <p:sp>
            <p:nvSpPr>
              <p:cNvPr id="18" name="Rectangle 17"/>
              <p:cNvSpPr/>
              <p:nvPr userDrawn="1"/>
            </p:nvSpPr>
            <p:spPr>
              <a:xfrm>
                <a:off x="0" y="0"/>
                <a:ext cx="9144000" cy="180000"/>
              </a:xfrm>
              <a:prstGeom prst="rect">
                <a:avLst/>
              </a:prstGeom>
              <a:solidFill>
                <a:srgbClr val="F9C6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Rectangle 14"/>
              <p:cNvSpPr/>
              <p:nvPr userDrawn="1"/>
            </p:nvSpPr>
            <p:spPr>
              <a:xfrm>
                <a:off x="0" y="0"/>
                <a:ext cx="180000" cy="6858000"/>
              </a:xfrm>
              <a:prstGeom prst="rect">
                <a:avLst/>
              </a:prstGeom>
              <a:solidFill>
                <a:srgbClr val="F9C6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8964000" y="7938"/>
                <a:ext cx="180000" cy="6858000"/>
              </a:xfrm>
              <a:prstGeom prst="rect">
                <a:avLst/>
              </a:prstGeom>
              <a:solidFill>
                <a:srgbClr val="F9C6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Rectangle 18"/>
              <p:cNvSpPr/>
              <p:nvPr userDrawn="1"/>
            </p:nvSpPr>
            <p:spPr>
              <a:xfrm>
                <a:off x="0" y="6685938"/>
                <a:ext cx="9144000" cy="180000"/>
              </a:xfrm>
              <a:prstGeom prst="rect">
                <a:avLst/>
              </a:prstGeom>
              <a:solidFill>
                <a:srgbClr val="F9C60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7" name="Rectangle 16"/>
            <p:cNvSpPr/>
            <p:nvPr userDrawn="1"/>
          </p:nvSpPr>
          <p:spPr>
            <a:xfrm>
              <a:off x="358140" y="318"/>
              <a:ext cx="748800" cy="748800"/>
            </a:xfrm>
            <a:prstGeom prst="rect">
              <a:avLst/>
            </a:prstGeom>
            <a:solidFill>
              <a:srgbClr val="005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</p:grp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8140" y="0"/>
            <a:ext cx="748800" cy="748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950"/>
              </a:lnSpc>
              <a:spcAft>
                <a:spcPts val="0"/>
              </a:spcAft>
              <a:buNone/>
              <a:defRPr sz="295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967437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3482" y="-6350"/>
            <a:ext cx="9144000" cy="6648450"/>
            <a:chOff x="3482" y="-6350"/>
            <a:chExt cx="9144000" cy="6648450"/>
          </a:xfrm>
        </p:grpSpPr>
        <p:sp>
          <p:nvSpPr>
            <p:cNvPr id="10" name="Rectangle 6"/>
            <p:cNvSpPr>
              <a:spLocks noChangeArrowheads="1"/>
            </p:cNvSpPr>
            <p:nvPr userDrawn="1"/>
          </p:nvSpPr>
          <p:spPr bwMode="auto">
            <a:xfrm>
              <a:off x="3482" y="-6350"/>
              <a:ext cx="9144000" cy="750888"/>
            </a:xfrm>
            <a:prstGeom prst="rect">
              <a:avLst/>
            </a:prstGeom>
            <a:solidFill>
              <a:srgbClr val="E1EBF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auto">
            <a:xfrm>
              <a:off x="8770938" y="6329363"/>
              <a:ext cx="44450" cy="106363"/>
            </a:xfrm>
            <a:custGeom>
              <a:avLst/>
              <a:gdLst>
                <a:gd name="T0" fmla="*/ 47 w 56"/>
                <a:gd name="T1" fmla="*/ 133 h 133"/>
                <a:gd name="T2" fmla="*/ 56 w 56"/>
                <a:gd name="T3" fmla="*/ 85 h 133"/>
                <a:gd name="T4" fmla="*/ 28 w 56"/>
                <a:gd name="T5" fmla="*/ 0 h 133"/>
                <a:gd name="T6" fmla="*/ 0 w 56"/>
                <a:gd name="T7" fmla="*/ 85 h 133"/>
                <a:gd name="T8" fmla="*/ 9 w 56"/>
                <a:gd name="T9" fmla="*/ 133 h 133"/>
                <a:gd name="T10" fmla="*/ 28 w 56"/>
                <a:gd name="T11" fmla="*/ 85 h 133"/>
                <a:gd name="T12" fmla="*/ 47 w 56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133">
                  <a:moveTo>
                    <a:pt x="47" y="133"/>
                  </a:moveTo>
                  <a:cubicBezTo>
                    <a:pt x="52" y="119"/>
                    <a:pt x="56" y="103"/>
                    <a:pt x="56" y="85"/>
                  </a:cubicBezTo>
                  <a:cubicBezTo>
                    <a:pt x="56" y="38"/>
                    <a:pt x="28" y="0"/>
                    <a:pt x="28" y="0"/>
                  </a:cubicBezTo>
                  <a:cubicBezTo>
                    <a:pt x="28" y="0"/>
                    <a:pt x="0" y="38"/>
                    <a:pt x="0" y="85"/>
                  </a:cubicBezTo>
                  <a:cubicBezTo>
                    <a:pt x="0" y="102"/>
                    <a:pt x="4" y="119"/>
                    <a:pt x="9" y="133"/>
                  </a:cubicBezTo>
                  <a:lnTo>
                    <a:pt x="28" y="85"/>
                  </a:lnTo>
                  <a:lnTo>
                    <a:pt x="47" y="133"/>
                  </a:lnTo>
                  <a:close/>
                </a:path>
              </a:pathLst>
            </a:custGeom>
            <a:solidFill>
              <a:srgbClr val="1958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auto">
            <a:xfrm>
              <a:off x="8664575" y="6391275"/>
              <a:ext cx="90488" cy="77788"/>
            </a:xfrm>
            <a:custGeom>
              <a:avLst/>
              <a:gdLst>
                <a:gd name="T0" fmla="*/ 115 w 115"/>
                <a:gd name="T1" fmla="*/ 68 h 97"/>
                <a:gd name="T2" fmla="*/ 83 w 115"/>
                <a:gd name="T3" fmla="*/ 31 h 97"/>
                <a:gd name="T4" fmla="*/ 0 w 115"/>
                <a:gd name="T5" fmla="*/ 0 h 97"/>
                <a:gd name="T6" fmla="*/ 49 w 115"/>
                <a:gd name="T7" fmla="*/ 75 h 97"/>
                <a:gd name="T8" fmla="*/ 92 w 115"/>
                <a:gd name="T9" fmla="*/ 97 h 97"/>
                <a:gd name="T10" fmla="*/ 66 w 115"/>
                <a:gd name="T11" fmla="*/ 53 h 97"/>
                <a:gd name="T12" fmla="*/ 115 w 115"/>
                <a:gd name="T13" fmla="*/ 6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97">
                  <a:moveTo>
                    <a:pt x="115" y="68"/>
                  </a:moveTo>
                  <a:cubicBezTo>
                    <a:pt x="108" y="56"/>
                    <a:pt x="97" y="42"/>
                    <a:pt x="83" y="31"/>
                  </a:cubicBezTo>
                  <a:cubicBezTo>
                    <a:pt x="47" y="2"/>
                    <a:pt x="0" y="0"/>
                    <a:pt x="0" y="0"/>
                  </a:cubicBezTo>
                  <a:cubicBezTo>
                    <a:pt x="0" y="0"/>
                    <a:pt x="12" y="46"/>
                    <a:pt x="49" y="75"/>
                  </a:cubicBezTo>
                  <a:cubicBezTo>
                    <a:pt x="62" y="86"/>
                    <a:pt x="78" y="93"/>
                    <a:pt x="92" y="97"/>
                  </a:cubicBezTo>
                  <a:lnTo>
                    <a:pt x="66" y="53"/>
                  </a:lnTo>
                  <a:lnTo>
                    <a:pt x="115" y="68"/>
                  </a:lnTo>
                  <a:close/>
                </a:path>
              </a:pathLst>
            </a:custGeom>
            <a:solidFill>
              <a:srgbClr val="1958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auto">
            <a:xfrm>
              <a:off x="8632825" y="6491288"/>
              <a:ext cx="104775" cy="53975"/>
            </a:xfrm>
            <a:custGeom>
              <a:avLst/>
              <a:gdLst>
                <a:gd name="T0" fmla="*/ 125 w 133"/>
                <a:gd name="T1" fmla="*/ 2 h 69"/>
                <a:gd name="T2" fmla="*/ 76 w 133"/>
                <a:gd name="T3" fmla="*/ 4 h 69"/>
                <a:gd name="T4" fmla="*/ 0 w 133"/>
                <a:gd name="T5" fmla="*/ 50 h 69"/>
                <a:gd name="T6" fmla="*/ 89 w 133"/>
                <a:gd name="T7" fmla="*/ 59 h 69"/>
                <a:gd name="T8" fmla="*/ 133 w 133"/>
                <a:gd name="T9" fmla="*/ 39 h 69"/>
                <a:gd name="T10" fmla="*/ 82 w 133"/>
                <a:gd name="T11" fmla="*/ 31 h 69"/>
                <a:gd name="T12" fmla="*/ 125 w 133"/>
                <a:gd name="T13" fmla="*/ 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69">
                  <a:moveTo>
                    <a:pt x="125" y="2"/>
                  </a:moveTo>
                  <a:cubicBezTo>
                    <a:pt x="110" y="0"/>
                    <a:pt x="93" y="0"/>
                    <a:pt x="76" y="4"/>
                  </a:cubicBezTo>
                  <a:cubicBezTo>
                    <a:pt x="31" y="15"/>
                    <a:pt x="0" y="50"/>
                    <a:pt x="0" y="50"/>
                  </a:cubicBezTo>
                  <a:cubicBezTo>
                    <a:pt x="0" y="50"/>
                    <a:pt x="43" y="69"/>
                    <a:pt x="89" y="59"/>
                  </a:cubicBezTo>
                  <a:cubicBezTo>
                    <a:pt x="106" y="55"/>
                    <a:pt x="121" y="47"/>
                    <a:pt x="133" y="39"/>
                  </a:cubicBezTo>
                  <a:lnTo>
                    <a:pt x="82" y="31"/>
                  </a:lnTo>
                  <a:lnTo>
                    <a:pt x="125" y="2"/>
                  </a:lnTo>
                  <a:close/>
                </a:path>
              </a:pathLst>
            </a:custGeom>
            <a:solidFill>
              <a:srgbClr val="1958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8713788" y="6540500"/>
              <a:ext cx="66675" cy="101600"/>
            </a:xfrm>
            <a:custGeom>
              <a:avLst/>
              <a:gdLst>
                <a:gd name="T0" fmla="*/ 49 w 83"/>
                <a:gd name="T1" fmla="*/ 0 h 128"/>
                <a:gd name="T2" fmla="*/ 20 w 83"/>
                <a:gd name="T3" fmla="*/ 39 h 128"/>
                <a:gd name="T4" fmla="*/ 9 w 83"/>
                <a:gd name="T5" fmla="*/ 128 h 128"/>
                <a:gd name="T6" fmla="*/ 71 w 83"/>
                <a:gd name="T7" fmla="*/ 64 h 128"/>
                <a:gd name="T8" fmla="*/ 83 w 83"/>
                <a:gd name="T9" fmla="*/ 17 h 128"/>
                <a:gd name="T10" fmla="*/ 46 w 83"/>
                <a:gd name="T11" fmla="*/ 52 h 128"/>
                <a:gd name="T12" fmla="*/ 49 w 83"/>
                <a:gd name="T13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8">
                  <a:moveTo>
                    <a:pt x="49" y="0"/>
                  </a:moveTo>
                  <a:cubicBezTo>
                    <a:pt x="39" y="10"/>
                    <a:pt x="28" y="23"/>
                    <a:pt x="20" y="39"/>
                  </a:cubicBezTo>
                  <a:cubicBezTo>
                    <a:pt x="0" y="81"/>
                    <a:pt x="9" y="128"/>
                    <a:pt x="9" y="128"/>
                  </a:cubicBezTo>
                  <a:cubicBezTo>
                    <a:pt x="9" y="128"/>
                    <a:pt x="51" y="106"/>
                    <a:pt x="71" y="64"/>
                  </a:cubicBezTo>
                  <a:cubicBezTo>
                    <a:pt x="79" y="48"/>
                    <a:pt x="82" y="31"/>
                    <a:pt x="83" y="17"/>
                  </a:cubicBezTo>
                  <a:lnTo>
                    <a:pt x="46" y="52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1958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6" name="Freeform 11"/>
            <p:cNvSpPr>
              <a:spLocks/>
            </p:cNvSpPr>
            <p:nvPr userDrawn="1"/>
          </p:nvSpPr>
          <p:spPr bwMode="auto">
            <a:xfrm>
              <a:off x="8804275" y="6540500"/>
              <a:ext cx="66675" cy="101600"/>
            </a:xfrm>
            <a:custGeom>
              <a:avLst/>
              <a:gdLst>
                <a:gd name="T0" fmla="*/ 0 w 83"/>
                <a:gd name="T1" fmla="*/ 17 h 128"/>
                <a:gd name="T2" fmla="*/ 13 w 83"/>
                <a:gd name="T3" fmla="*/ 64 h 128"/>
                <a:gd name="T4" fmla="*/ 75 w 83"/>
                <a:gd name="T5" fmla="*/ 128 h 128"/>
                <a:gd name="T6" fmla="*/ 63 w 83"/>
                <a:gd name="T7" fmla="*/ 39 h 128"/>
                <a:gd name="T8" fmla="*/ 34 w 83"/>
                <a:gd name="T9" fmla="*/ 0 h 128"/>
                <a:gd name="T10" fmla="*/ 38 w 83"/>
                <a:gd name="T11" fmla="*/ 51 h 128"/>
                <a:gd name="T12" fmla="*/ 0 w 83"/>
                <a:gd name="T13" fmla="*/ 1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28">
                  <a:moveTo>
                    <a:pt x="0" y="17"/>
                  </a:moveTo>
                  <a:cubicBezTo>
                    <a:pt x="2" y="31"/>
                    <a:pt x="5" y="48"/>
                    <a:pt x="13" y="64"/>
                  </a:cubicBezTo>
                  <a:cubicBezTo>
                    <a:pt x="33" y="106"/>
                    <a:pt x="75" y="128"/>
                    <a:pt x="75" y="128"/>
                  </a:cubicBezTo>
                  <a:cubicBezTo>
                    <a:pt x="75" y="128"/>
                    <a:pt x="83" y="81"/>
                    <a:pt x="63" y="39"/>
                  </a:cubicBezTo>
                  <a:cubicBezTo>
                    <a:pt x="56" y="23"/>
                    <a:pt x="45" y="10"/>
                    <a:pt x="34" y="0"/>
                  </a:cubicBezTo>
                  <a:lnTo>
                    <a:pt x="38" y="51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1958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8847138" y="6491288"/>
              <a:ext cx="106363" cy="53975"/>
            </a:xfrm>
            <a:custGeom>
              <a:avLst/>
              <a:gdLst>
                <a:gd name="T0" fmla="*/ 58 w 134"/>
                <a:gd name="T1" fmla="*/ 4 h 69"/>
                <a:gd name="T2" fmla="*/ 9 w 134"/>
                <a:gd name="T3" fmla="*/ 2 h 69"/>
                <a:gd name="T4" fmla="*/ 51 w 134"/>
                <a:gd name="T5" fmla="*/ 31 h 69"/>
                <a:gd name="T6" fmla="*/ 0 w 134"/>
                <a:gd name="T7" fmla="*/ 39 h 69"/>
                <a:gd name="T8" fmla="*/ 45 w 134"/>
                <a:gd name="T9" fmla="*/ 59 h 69"/>
                <a:gd name="T10" fmla="*/ 134 w 134"/>
                <a:gd name="T11" fmla="*/ 50 h 69"/>
                <a:gd name="T12" fmla="*/ 58 w 134"/>
                <a:gd name="T13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4" h="69">
                  <a:moveTo>
                    <a:pt x="58" y="4"/>
                  </a:moveTo>
                  <a:cubicBezTo>
                    <a:pt x="40" y="0"/>
                    <a:pt x="23" y="0"/>
                    <a:pt x="9" y="2"/>
                  </a:cubicBezTo>
                  <a:lnTo>
                    <a:pt x="51" y="31"/>
                  </a:lnTo>
                  <a:lnTo>
                    <a:pt x="0" y="39"/>
                  </a:lnTo>
                  <a:cubicBezTo>
                    <a:pt x="12" y="47"/>
                    <a:pt x="28" y="55"/>
                    <a:pt x="45" y="59"/>
                  </a:cubicBezTo>
                  <a:cubicBezTo>
                    <a:pt x="91" y="69"/>
                    <a:pt x="134" y="50"/>
                    <a:pt x="134" y="50"/>
                  </a:cubicBezTo>
                  <a:cubicBezTo>
                    <a:pt x="134" y="50"/>
                    <a:pt x="103" y="15"/>
                    <a:pt x="58" y="4"/>
                  </a:cubicBezTo>
                </a:path>
              </a:pathLst>
            </a:custGeom>
            <a:solidFill>
              <a:srgbClr val="1958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8" name="Freeform 13"/>
            <p:cNvSpPr>
              <a:spLocks/>
            </p:cNvSpPr>
            <p:nvPr userDrawn="1"/>
          </p:nvSpPr>
          <p:spPr bwMode="auto">
            <a:xfrm>
              <a:off x="8829675" y="6391275"/>
              <a:ext cx="92075" cy="77788"/>
            </a:xfrm>
            <a:custGeom>
              <a:avLst/>
              <a:gdLst>
                <a:gd name="T0" fmla="*/ 24 w 116"/>
                <a:gd name="T1" fmla="*/ 98 h 98"/>
                <a:gd name="T2" fmla="*/ 67 w 116"/>
                <a:gd name="T3" fmla="*/ 75 h 98"/>
                <a:gd name="T4" fmla="*/ 116 w 116"/>
                <a:gd name="T5" fmla="*/ 0 h 98"/>
                <a:gd name="T6" fmla="*/ 32 w 116"/>
                <a:gd name="T7" fmla="*/ 31 h 98"/>
                <a:gd name="T8" fmla="*/ 0 w 116"/>
                <a:gd name="T9" fmla="*/ 68 h 98"/>
                <a:gd name="T10" fmla="*/ 49 w 116"/>
                <a:gd name="T11" fmla="*/ 53 h 98"/>
                <a:gd name="T12" fmla="*/ 24 w 116"/>
                <a:gd name="T13" fmla="*/ 98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6" h="98">
                  <a:moveTo>
                    <a:pt x="24" y="98"/>
                  </a:moveTo>
                  <a:cubicBezTo>
                    <a:pt x="38" y="93"/>
                    <a:pt x="53" y="86"/>
                    <a:pt x="67" y="75"/>
                  </a:cubicBezTo>
                  <a:cubicBezTo>
                    <a:pt x="104" y="46"/>
                    <a:pt x="116" y="0"/>
                    <a:pt x="116" y="0"/>
                  </a:cubicBezTo>
                  <a:cubicBezTo>
                    <a:pt x="116" y="0"/>
                    <a:pt x="69" y="2"/>
                    <a:pt x="32" y="31"/>
                  </a:cubicBezTo>
                  <a:cubicBezTo>
                    <a:pt x="18" y="42"/>
                    <a:pt x="8" y="56"/>
                    <a:pt x="0" y="68"/>
                  </a:cubicBezTo>
                  <a:lnTo>
                    <a:pt x="49" y="53"/>
                  </a:lnTo>
                  <a:lnTo>
                    <a:pt x="24" y="98"/>
                  </a:lnTo>
                  <a:close/>
                </a:path>
              </a:pathLst>
            </a:custGeom>
            <a:solidFill>
              <a:srgbClr val="19588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4"/>
            <p:cNvSpPr>
              <a:spLocks noChangeArrowheads="1"/>
            </p:cNvSpPr>
            <p:nvPr userDrawn="1"/>
          </p:nvSpPr>
          <p:spPr bwMode="auto">
            <a:xfrm>
              <a:off x="8763000" y="6464300"/>
              <a:ext cx="60325" cy="60325"/>
            </a:xfrm>
            <a:prstGeom prst="ellipse">
              <a:avLst/>
            </a:prstGeom>
            <a:solidFill>
              <a:srgbClr val="FB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20" name="Oval 15"/>
            <p:cNvSpPr>
              <a:spLocks noChangeArrowheads="1"/>
            </p:cNvSpPr>
            <p:nvPr userDrawn="1"/>
          </p:nvSpPr>
          <p:spPr bwMode="auto">
            <a:xfrm>
              <a:off x="8763000" y="6464300"/>
              <a:ext cx="60325" cy="60325"/>
            </a:xfrm>
            <a:prstGeom prst="ellipse">
              <a:avLst/>
            </a:prstGeom>
            <a:solidFill>
              <a:srgbClr val="FBC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982662"/>
            <a:ext cx="3816000" cy="56594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58140" y="0"/>
            <a:ext cx="748800" cy="748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950"/>
              </a:lnSpc>
              <a:spcAft>
                <a:spcPts val="0"/>
              </a:spcAft>
              <a:buNone/>
              <a:defRPr sz="295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#</a:t>
            </a:r>
            <a:endParaRPr lang="en-AU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4656138" y="982662"/>
            <a:ext cx="4313237" cy="5074010"/>
          </a:xfrm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40249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0" y="0"/>
            <a:ext cx="9144000" cy="6866640"/>
            <a:chOff x="0" y="0"/>
            <a:chExt cx="9144000" cy="6866640"/>
          </a:xfrm>
        </p:grpSpPr>
        <p:sp>
          <p:nvSpPr>
            <p:cNvPr id="28" name="Rectangle 27"/>
            <p:cNvSpPr/>
            <p:nvPr userDrawn="1"/>
          </p:nvSpPr>
          <p:spPr>
            <a:xfrm>
              <a:off x="0" y="6117840"/>
              <a:ext cx="9144000" cy="748800"/>
            </a:xfrm>
            <a:prstGeom prst="rect">
              <a:avLst/>
            </a:prstGeom>
            <a:solidFill>
              <a:srgbClr val="005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0" y="0"/>
              <a:ext cx="9144000" cy="748800"/>
            </a:xfrm>
            <a:prstGeom prst="rect">
              <a:avLst/>
            </a:prstGeom>
            <a:solidFill>
              <a:srgbClr val="E1EB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0"/>
              <a:ext cx="180000" cy="6858000"/>
            </a:xfrm>
            <a:prstGeom prst="rect">
              <a:avLst/>
            </a:prstGeom>
            <a:solidFill>
              <a:srgbClr val="F9C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grpSp>
          <p:nvGrpSpPr>
            <p:cNvPr id="31" name="Group 30"/>
            <p:cNvGrpSpPr/>
            <p:nvPr userDrawn="1"/>
          </p:nvGrpSpPr>
          <p:grpSpPr>
            <a:xfrm>
              <a:off x="8632825" y="6329363"/>
              <a:ext cx="320676" cy="312737"/>
              <a:chOff x="8632825" y="6329363"/>
              <a:chExt cx="320676" cy="312737"/>
            </a:xfrm>
          </p:grpSpPr>
          <p:sp>
            <p:nvSpPr>
              <p:cNvPr id="32" name="Freeform 31"/>
              <p:cNvSpPr>
                <a:spLocks/>
              </p:cNvSpPr>
              <p:nvPr userDrawn="1"/>
            </p:nvSpPr>
            <p:spPr bwMode="auto">
              <a:xfrm>
                <a:off x="8770938" y="6329363"/>
                <a:ext cx="44450" cy="106363"/>
              </a:xfrm>
              <a:custGeom>
                <a:avLst/>
                <a:gdLst>
                  <a:gd name="T0" fmla="*/ 47 w 56"/>
                  <a:gd name="T1" fmla="*/ 133 h 133"/>
                  <a:gd name="T2" fmla="*/ 56 w 56"/>
                  <a:gd name="T3" fmla="*/ 85 h 133"/>
                  <a:gd name="T4" fmla="*/ 28 w 56"/>
                  <a:gd name="T5" fmla="*/ 0 h 133"/>
                  <a:gd name="T6" fmla="*/ 0 w 56"/>
                  <a:gd name="T7" fmla="*/ 85 h 133"/>
                  <a:gd name="T8" fmla="*/ 9 w 56"/>
                  <a:gd name="T9" fmla="*/ 133 h 133"/>
                  <a:gd name="T10" fmla="*/ 28 w 56"/>
                  <a:gd name="T11" fmla="*/ 85 h 133"/>
                  <a:gd name="T12" fmla="*/ 47 w 56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33">
                    <a:moveTo>
                      <a:pt x="47" y="133"/>
                    </a:moveTo>
                    <a:cubicBezTo>
                      <a:pt x="52" y="119"/>
                      <a:pt x="56" y="103"/>
                      <a:pt x="56" y="85"/>
                    </a:cubicBezTo>
                    <a:cubicBezTo>
                      <a:pt x="56" y="38"/>
                      <a:pt x="28" y="0"/>
                      <a:pt x="28" y="0"/>
                    </a:cubicBezTo>
                    <a:cubicBezTo>
                      <a:pt x="28" y="0"/>
                      <a:pt x="0" y="38"/>
                      <a:pt x="0" y="85"/>
                    </a:cubicBezTo>
                    <a:cubicBezTo>
                      <a:pt x="0" y="102"/>
                      <a:pt x="4" y="119"/>
                      <a:pt x="9" y="133"/>
                    </a:cubicBezTo>
                    <a:lnTo>
                      <a:pt x="28" y="85"/>
                    </a:lnTo>
                    <a:lnTo>
                      <a:pt x="47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3" name="Freeform 32"/>
              <p:cNvSpPr>
                <a:spLocks/>
              </p:cNvSpPr>
              <p:nvPr userDrawn="1"/>
            </p:nvSpPr>
            <p:spPr bwMode="auto">
              <a:xfrm>
                <a:off x="8664575" y="6391275"/>
                <a:ext cx="90488" cy="77788"/>
              </a:xfrm>
              <a:custGeom>
                <a:avLst/>
                <a:gdLst>
                  <a:gd name="T0" fmla="*/ 115 w 115"/>
                  <a:gd name="T1" fmla="*/ 68 h 97"/>
                  <a:gd name="T2" fmla="*/ 83 w 115"/>
                  <a:gd name="T3" fmla="*/ 31 h 97"/>
                  <a:gd name="T4" fmla="*/ 0 w 115"/>
                  <a:gd name="T5" fmla="*/ 0 h 97"/>
                  <a:gd name="T6" fmla="*/ 49 w 115"/>
                  <a:gd name="T7" fmla="*/ 75 h 97"/>
                  <a:gd name="T8" fmla="*/ 92 w 115"/>
                  <a:gd name="T9" fmla="*/ 97 h 97"/>
                  <a:gd name="T10" fmla="*/ 66 w 115"/>
                  <a:gd name="T11" fmla="*/ 53 h 97"/>
                  <a:gd name="T12" fmla="*/ 115 w 115"/>
                  <a:gd name="T13" fmla="*/ 6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97">
                    <a:moveTo>
                      <a:pt x="115" y="68"/>
                    </a:moveTo>
                    <a:cubicBezTo>
                      <a:pt x="108" y="56"/>
                      <a:pt x="97" y="42"/>
                      <a:pt x="83" y="31"/>
                    </a:cubicBezTo>
                    <a:cubicBezTo>
                      <a:pt x="47" y="2"/>
                      <a:pt x="0" y="0"/>
                      <a:pt x="0" y="0"/>
                    </a:cubicBezTo>
                    <a:cubicBezTo>
                      <a:pt x="0" y="0"/>
                      <a:pt x="12" y="46"/>
                      <a:pt x="49" y="75"/>
                    </a:cubicBezTo>
                    <a:cubicBezTo>
                      <a:pt x="62" y="86"/>
                      <a:pt x="78" y="93"/>
                      <a:pt x="92" y="97"/>
                    </a:cubicBezTo>
                    <a:lnTo>
                      <a:pt x="66" y="53"/>
                    </a:lnTo>
                    <a:lnTo>
                      <a:pt x="115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4" name="Freeform 33"/>
              <p:cNvSpPr>
                <a:spLocks/>
              </p:cNvSpPr>
              <p:nvPr userDrawn="1"/>
            </p:nvSpPr>
            <p:spPr bwMode="auto">
              <a:xfrm>
                <a:off x="8632825" y="6491288"/>
                <a:ext cx="104775" cy="53975"/>
              </a:xfrm>
              <a:custGeom>
                <a:avLst/>
                <a:gdLst>
                  <a:gd name="T0" fmla="*/ 125 w 133"/>
                  <a:gd name="T1" fmla="*/ 2 h 69"/>
                  <a:gd name="T2" fmla="*/ 76 w 133"/>
                  <a:gd name="T3" fmla="*/ 4 h 69"/>
                  <a:gd name="T4" fmla="*/ 0 w 133"/>
                  <a:gd name="T5" fmla="*/ 50 h 69"/>
                  <a:gd name="T6" fmla="*/ 89 w 133"/>
                  <a:gd name="T7" fmla="*/ 59 h 69"/>
                  <a:gd name="T8" fmla="*/ 133 w 133"/>
                  <a:gd name="T9" fmla="*/ 39 h 69"/>
                  <a:gd name="T10" fmla="*/ 82 w 133"/>
                  <a:gd name="T11" fmla="*/ 31 h 69"/>
                  <a:gd name="T12" fmla="*/ 125 w 133"/>
                  <a:gd name="T13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69">
                    <a:moveTo>
                      <a:pt x="125" y="2"/>
                    </a:moveTo>
                    <a:cubicBezTo>
                      <a:pt x="110" y="0"/>
                      <a:pt x="93" y="0"/>
                      <a:pt x="76" y="4"/>
                    </a:cubicBezTo>
                    <a:cubicBezTo>
                      <a:pt x="31" y="15"/>
                      <a:pt x="0" y="50"/>
                      <a:pt x="0" y="50"/>
                    </a:cubicBezTo>
                    <a:cubicBezTo>
                      <a:pt x="0" y="50"/>
                      <a:pt x="43" y="69"/>
                      <a:pt x="89" y="59"/>
                    </a:cubicBezTo>
                    <a:cubicBezTo>
                      <a:pt x="106" y="55"/>
                      <a:pt x="121" y="47"/>
                      <a:pt x="133" y="39"/>
                    </a:cubicBezTo>
                    <a:lnTo>
                      <a:pt x="82" y="31"/>
                    </a:lnTo>
                    <a:lnTo>
                      <a:pt x="12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5" name="Freeform 34"/>
              <p:cNvSpPr>
                <a:spLocks/>
              </p:cNvSpPr>
              <p:nvPr userDrawn="1"/>
            </p:nvSpPr>
            <p:spPr bwMode="auto">
              <a:xfrm>
                <a:off x="8713788" y="6540500"/>
                <a:ext cx="66675" cy="101600"/>
              </a:xfrm>
              <a:custGeom>
                <a:avLst/>
                <a:gdLst>
                  <a:gd name="T0" fmla="*/ 49 w 83"/>
                  <a:gd name="T1" fmla="*/ 0 h 128"/>
                  <a:gd name="T2" fmla="*/ 20 w 83"/>
                  <a:gd name="T3" fmla="*/ 39 h 128"/>
                  <a:gd name="T4" fmla="*/ 9 w 83"/>
                  <a:gd name="T5" fmla="*/ 128 h 128"/>
                  <a:gd name="T6" fmla="*/ 71 w 83"/>
                  <a:gd name="T7" fmla="*/ 64 h 128"/>
                  <a:gd name="T8" fmla="*/ 83 w 83"/>
                  <a:gd name="T9" fmla="*/ 17 h 128"/>
                  <a:gd name="T10" fmla="*/ 46 w 83"/>
                  <a:gd name="T11" fmla="*/ 52 h 128"/>
                  <a:gd name="T12" fmla="*/ 49 w 83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28">
                    <a:moveTo>
                      <a:pt x="49" y="0"/>
                    </a:moveTo>
                    <a:cubicBezTo>
                      <a:pt x="39" y="10"/>
                      <a:pt x="28" y="23"/>
                      <a:pt x="20" y="39"/>
                    </a:cubicBezTo>
                    <a:cubicBezTo>
                      <a:pt x="0" y="81"/>
                      <a:pt x="9" y="128"/>
                      <a:pt x="9" y="128"/>
                    </a:cubicBezTo>
                    <a:cubicBezTo>
                      <a:pt x="9" y="128"/>
                      <a:pt x="51" y="106"/>
                      <a:pt x="71" y="64"/>
                    </a:cubicBezTo>
                    <a:cubicBezTo>
                      <a:pt x="79" y="48"/>
                      <a:pt x="82" y="31"/>
                      <a:pt x="83" y="17"/>
                    </a:cubicBezTo>
                    <a:lnTo>
                      <a:pt x="46" y="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6" name="Freeform 35"/>
              <p:cNvSpPr>
                <a:spLocks/>
              </p:cNvSpPr>
              <p:nvPr userDrawn="1"/>
            </p:nvSpPr>
            <p:spPr bwMode="auto">
              <a:xfrm>
                <a:off x="8804275" y="6540500"/>
                <a:ext cx="66675" cy="101600"/>
              </a:xfrm>
              <a:custGeom>
                <a:avLst/>
                <a:gdLst>
                  <a:gd name="T0" fmla="*/ 0 w 83"/>
                  <a:gd name="T1" fmla="*/ 17 h 128"/>
                  <a:gd name="T2" fmla="*/ 13 w 83"/>
                  <a:gd name="T3" fmla="*/ 64 h 128"/>
                  <a:gd name="T4" fmla="*/ 75 w 83"/>
                  <a:gd name="T5" fmla="*/ 128 h 128"/>
                  <a:gd name="T6" fmla="*/ 63 w 83"/>
                  <a:gd name="T7" fmla="*/ 39 h 128"/>
                  <a:gd name="T8" fmla="*/ 34 w 83"/>
                  <a:gd name="T9" fmla="*/ 0 h 128"/>
                  <a:gd name="T10" fmla="*/ 38 w 83"/>
                  <a:gd name="T11" fmla="*/ 51 h 128"/>
                  <a:gd name="T12" fmla="*/ 0 w 83"/>
                  <a:gd name="T13" fmla="*/ 1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28">
                    <a:moveTo>
                      <a:pt x="0" y="17"/>
                    </a:moveTo>
                    <a:cubicBezTo>
                      <a:pt x="2" y="31"/>
                      <a:pt x="5" y="48"/>
                      <a:pt x="13" y="64"/>
                    </a:cubicBezTo>
                    <a:cubicBezTo>
                      <a:pt x="33" y="106"/>
                      <a:pt x="75" y="128"/>
                      <a:pt x="75" y="128"/>
                    </a:cubicBezTo>
                    <a:cubicBezTo>
                      <a:pt x="75" y="128"/>
                      <a:pt x="83" y="81"/>
                      <a:pt x="63" y="39"/>
                    </a:cubicBezTo>
                    <a:cubicBezTo>
                      <a:pt x="56" y="23"/>
                      <a:pt x="45" y="10"/>
                      <a:pt x="34" y="0"/>
                    </a:cubicBezTo>
                    <a:lnTo>
                      <a:pt x="38" y="5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Freeform 14"/>
              <p:cNvSpPr>
                <a:spLocks/>
              </p:cNvSpPr>
              <p:nvPr userDrawn="1"/>
            </p:nvSpPr>
            <p:spPr bwMode="auto">
              <a:xfrm>
                <a:off x="8847138" y="6491288"/>
                <a:ext cx="106363" cy="53975"/>
              </a:xfrm>
              <a:custGeom>
                <a:avLst/>
                <a:gdLst>
                  <a:gd name="T0" fmla="*/ 58 w 134"/>
                  <a:gd name="T1" fmla="*/ 4 h 69"/>
                  <a:gd name="T2" fmla="*/ 9 w 134"/>
                  <a:gd name="T3" fmla="*/ 2 h 69"/>
                  <a:gd name="T4" fmla="*/ 51 w 134"/>
                  <a:gd name="T5" fmla="*/ 31 h 69"/>
                  <a:gd name="T6" fmla="*/ 0 w 134"/>
                  <a:gd name="T7" fmla="*/ 39 h 69"/>
                  <a:gd name="T8" fmla="*/ 45 w 134"/>
                  <a:gd name="T9" fmla="*/ 59 h 69"/>
                  <a:gd name="T10" fmla="*/ 134 w 134"/>
                  <a:gd name="T11" fmla="*/ 50 h 69"/>
                  <a:gd name="T12" fmla="*/ 58 w 134"/>
                  <a:gd name="T13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9">
                    <a:moveTo>
                      <a:pt x="58" y="4"/>
                    </a:moveTo>
                    <a:cubicBezTo>
                      <a:pt x="40" y="0"/>
                      <a:pt x="23" y="0"/>
                      <a:pt x="9" y="2"/>
                    </a:cubicBezTo>
                    <a:lnTo>
                      <a:pt x="51" y="31"/>
                    </a:lnTo>
                    <a:lnTo>
                      <a:pt x="0" y="39"/>
                    </a:lnTo>
                    <a:cubicBezTo>
                      <a:pt x="12" y="47"/>
                      <a:pt x="28" y="55"/>
                      <a:pt x="45" y="59"/>
                    </a:cubicBezTo>
                    <a:cubicBezTo>
                      <a:pt x="91" y="69"/>
                      <a:pt x="134" y="50"/>
                      <a:pt x="134" y="50"/>
                    </a:cubicBezTo>
                    <a:cubicBezTo>
                      <a:pt x="134" y="50"/>
                      <a:pt x="103" y="15"/>
                      <a:pt x="58" y="4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8" name="Freeform 15"/>
              <p:cNvSpPr>
                <a:spLocks/>
              </p:cNvSpPr>
              <p:nvPr userDrawn="1"/>
            </p:nvSpPr>
            <p:spPr bwMode="auto">
              <a:xfrm>
                <a:off x="8829675" y="6391275"/>
                <a:ext cx="92075" cy="77788"/>
              </a:xfrm>
              <a:custGeom>
                <a:avLst/>
                <a:gdLst>
                  <a:gd name="T0" fmla="*/ 24 w 116"/>
                  <a:gd name="T1" fmla="*/ 98 h 98"/>
                  <a:gd name="T2" fmla="*/ 67 w 116"/>
                  <a:gd name="T3" fmla="*/ 75 h 98"/>
                  <a:gd name="T4" fmla="*/ 116 w 116"/>
                  <a:gd name="T5" fmla="*/ 0 h 98"/>
                  <a:gd name="T6" fmla="*/ 32 w 116"/>
                  <a:gd name="T7" fmla="*/ 31 h 98"/>
                  <a:gd name="T8" fmla="*/ 0 w 116"/>
                  <a:gd name="T9" fmla="*/ 68 h 98"/>
                  <a:gd name="T10" fmla="*/ 49 w 116"/>
                  <a:gd name="T11" fmla="*/ 53 h 98"/>
                  <a:gd name="T12" fmla="*/ 24 w 116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98">
                    <a:moveTo>
                      <a:pt x="24" y="98"/>
                    </a:moveTo>
                    <a:cubicBezTo>
                      <a:pt x="38" y="93"/>
                      <a:pt x="53" y="86"/>
                      <a:pt x="67" y="75"/>
                    </a:cubicBezTo>
                    <a:cubicBezTo>
                      <a:pt x="104" y="46"/>
                      <a:pt x="116" y="0"/>
                      <a:pt x="116" y="0"/>
                    </a:cubicBezTo>
                    <a:cubicBezTo>
                      <a:pt x="116" y="0"/>
                      <a:pt x="69" y="2"/>
                      <a:pt x="32" y="31"/>
                    </a:cubicBezTo>
                    <a:cubicBezTo>
                      <a:pt x="18" y="42"/>
                      <a:pt x="8" y="56"/>
                      <a:pt x="0" y="68"/>
                    </a:cubicBezTo>
                    <a:lnTo>
                      <a:pt x="49" y="53"/>
                    </a:lnTo>
                    <a:lnTo>
                      <a:pt x="24" y="9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Oval 16"/>
              <p:cNvSpPr>
                <a:spLocks noChangeArrowheads="1"/>
              </p:cNvSpPr>
              <p:nvPr userDrawn="1"/>
            </p:nvSpPr>
            <p:spPr bwMode="auto">
              <a:xfrm>
                <a:off x="8763000" y="6464300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17"/>
              <p:cNvSpPr>
                <a:spLocks noChangeArrowheads="1"/>
              </p:cNvSpPr>
              <p:nvPr userDrawn="1"/>
            </p:nvSpPr>
            <p:spPr bwMode="auto">
              <a:xfrm>
                <a:off x="8763000" y="6464300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982663"/>
            <a:ext cx="3816000" cy="51133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6800" cy="395713"/>
          </a:xfrm>
        </p:spPr>
        <p:txBody>
          <a:bodyPr/>
          <a:lstStyle/>
          <a:p>
            <a:r>
              <a:rPr lang="en-AU" dirty="0" smtClean="0">
                <a:solidFill>
                  <a:prstClr val="white"/>
                </a:solidFill>
              </a:rPr>
              <a:t>Footnote (if required)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58140" y="0"/>
            <a:ext cx="748800" cy="748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950"/>
              </a:lnSpc>
              <a:spcAft>
                <a:spcPts val="0"/>
              </a:spcAft>
              <a:buNone/>
              <a:defRPr sz="295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#</a:t>
            </a:r>
            <a:endParaRPr lang="en-AU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56138" y="982663"/>
            <a:ext cx="3816000" cy="51133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13" name="Freeform 8"/>
          <p:cNvSpPr>
            <a:spLocks/>
          </p:cNvSpPr>
          <p:nvPr userDrawn="1"/>
        </p:nvSpPr>
        <p:spPr bwMode="auto">
          <a:xfrm>
            <a:off x="85725" y="-6350"/>
            <a:ext cx="0" cy="6867525"/>
          </a:xfrm>
          <a:custGeom>
            <a:avLst/>
            <a:gdLst>
              <a:gd name="T0" fmla="*/ 4326 h 4326"/>
              <a:gd name="T1" fmla="*/ 0 h 4326"/>
              <a:gd name="T2" fmla="*/ 0 h 4326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4326">
                <a:moveTo>
                  <a:pt x="0" y="4326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116" cap="flat">
            <a:solidFill>
              <a:srgbClr val="F9C606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848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47007"/>
            <a:ext cx="7772400" cy="1470025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08883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B91E-EBA0-4CB8-A87B-882432553CC5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57B-62E4-4A99-8B1D-C8AF73920BF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627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66640"/>
            <a:chOff x="0" y="0"/>
            <a:chExt cx="9144000" cy="686664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6117840"/>
              <a:ext cx="9144000" cy="748800"/>
            </a:xfrm>
            <a:prstGeom prst="rect">
              <a:avLst/>
            </a:prstGeom>
            <a:solidFill>
              <a:srgbClr val="005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0" y="0"/>
              <a:ext cx="9144000" cy="748800"/>
            </a:xfrm>
            <a:prstGeom prst="rect">
              <a:avLst/>
            </a:prstGeom>
            <a:solidFill>
              <a:srgbClr val="E1EB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0"/>
              <a:ext cx="180000" cy="6858000"/>
            </a:xfrm>
            <a:prstGeom prst="rect">
              <a:avLst/>
            </a:prstGeom>
            <a:solidFill>
              <a:srgbClr val="F9C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grpSp>
          <p:nvGrpSpPr>
            <p:cNvPr id="9" name="Group 8"/>
            <p:cNvGrpSpPr/>
            <p:nvPr userDrawn="1"/>
          </p:nvGrpSpPr>
          <p:grpSpPr>
            <a:xfrm>
              <a:off x="8632825" y="6329363"/>
              <a:ext cx="320676" cy="312737"/>
              <a:chOff x="8632825" y="6329363"/>
              <a:chExt cx="320676" cy="312737"/>
            </a:xfrm>
          </p:grpSpPr>
          <p:sp>
            <p:nvSpPr>
              <p:cNvPr id="10" name="Freeform 9"/>
              <p:cNvSpPr>
                <a:spLocks/>
              </p:cNvSpPr>
              <p:nvPr userDrawn="1"/>
            </p:nvSpPr>
            <p:spPr bwMode="auto">
              <a:xfrm>
                <a:off x="8770938" y="6329363"/>
                <a:ext cx="44450" cy="106363"/>
              </a:xfrm>
              <a:custGeom>
                <a:avLst/>
                <a:gdLst>
                  <a:gd name="T0" fmla="*/ 47 w 56"/>
                  <a:gd name="T1" fmla="*/ 133 h 133"/>
                  <a:gd name="T2" fmla="*/ 56 w 56"/>
                  <a:gd name="T3" fmla="*/ 85 h 133"/>
                  <a:gd name="T4" fmla="*/ 28 w 56"/>
                  <a:gd name="T5" fmla="*/ 0 h 133"/>
                  <a:gd name="T6" fmla="*/ 0 w 56"/>
                  <a:gd name="T7" fmla="*/ 85 h 133"/>
                  <a:gd name="T8" fmla="*/ 9 w 56"/>
                  <a:gd name="T9" fmla="*/ 133 h 133"/>
                  <a:gd name="T10" fmla="*/ 28 w 56"/>
                  <a:gd name="T11" fmla="*/ 85 h 133"/>
                  <a:gd name="T12" fmla="*/ 47 w 56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33">
                    <a:moveTo>
                      <a:pt x="47" y="133"/>
                    </a:moveTo>
                    <a:cubicBezTo>
                      <a:pt x="52" y="119"/>
                      <a:pt x="56" y="103"/>
                      <a:pt x="56" y="85"/>
                    </a:cubicBezTo>
                    <a:cubicBezTo>
                      <a:pt x="56" y="38"/>
                      <a:pt x="28" y="0"/>
                      <a:pt x="28" y="0"/>
                    </a:cubicBezTo>
                    <a:cubicBezTo>
                      <a:pt x="28" y="0"/>
                      <a:pt x="0" y="38"/>
                      <a:pt x="0" y="85"/>
                    </a:cubicBezTo>
                    <a:cubicBezTo>
                      <a:pt x="0" y="102"/>
                      <a:pt x="4" y="119"/>
                      <a:pt x="9" y="133"/>
                    </a:cubicBezTo>
                    <a:lnTo>
                      <a:pt x="28" y="85"/>
                    </a:lnTo>
                    <a:lnTo>
                      <a:pt x="47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 userDrawn="1"/>
            </p:nvSpPr>
            <p:spPr bwMode="auto">
              <a:xfrm>
                <a:off x="8664575" y="6391275"/>
                <a:ext cx="90488" cy="77788"/>
              </a:xfrm>
              <a:custGeom>
                <a:avLst/>
                <a:gdLst>
                  <a:gd name="T0" fmla="*/ 115 w 115"/>
                  <a:gd name="T1" fmla="*/ 68 h 97"/>
                  <a:gd name="T2" fmla="*/ 83 w 115"/>
                  <a:gd name="T3" fmla="*/ 31 h 97"/>
                  <a:gd name="T4" fmla="*/ 0 w 115"/>
                  <a:gd name="T5" fmla="*/ 0 h 97"/>
                  <a:gd name="T6" fmla="*/ 49 w 115"/>
                  <a:gd name="T7" fmla="*/ 75 h 97"/>
                  <a:gd name="T8" fmla="*/ 92 w 115"/>
                  <a:gd name="T9" fmla="*/ 97 h 97"/>
                  <a:gd name="T10" fmla="*/ 66 w 115"/>
                  <a:gd name="T11" fmla="*/ 53 h 97"/>
                  <a:gd name="T12" fmla="*/ 115 w 115"/>
                  <a:gd name="T13" fmla="*/ 6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97">
                    <a:moveTo>
                      <a:pt x="115" y="68"/>
                    </a:moveTo>
                    <a:cubicBezTo>
                      <a:pt x="108" y="56"/>
                      <a:pt x="97" y="42"/>
                      <a:pt x="83" y="31"/>
                    </a:cubicBezTo>
                    <a:cubicBezTo>
                      <a:pt x="47" y="2"/>
                      <a:pt x="0" y="0"/>
                      <a:pt x="0" y="0"/>
                    </a:cubicBezTo>
                    <a:cubicBezTo>
                      <a:pt x="0" y="0"/>
                      <a:pt x="12" y="46"/>
                      <a:pt x="49" y="75"/>
                    </a:cubicBezTo>
                    <a:cubicBezTo>
                      <a:pt x="62" y="86"/>
                      <a:pt x="78" y="93"/>
                      <a:pt x="92" y="97"/>
                    </a:cubicBezTo>
                    <a:lnTo>
                      <a:pt x="66" y="53"/>
                    </a:lnTo>
                    <a:lnTo>
                      <a:pt x="115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 userDrawn="1"/>
            </p:nvSpPr>
            <p:spPr bwMode="auto">
              <a:xfrm>
                <a:off x="8632825" y="6491288"/>
                <a:ext cx="104775" cy="53975"/>
              </a:xfrm>
              <a:custGeom>
                <a:avLst/>
                <a:gdLst>
                  <a:gd name="T0" fmla="*/ 125 w 133"/>
                  <a:gd name="T1" fmla="*/ 2 h 69"/>
                  <a:gd name="T2" fmla="*/ 76 w 133"/>
                  <a:gd name="T3" fmla="*/ 4 h 69"/>
                  <a:gd name="T4" fmla="*/ 0 w 133"/>
                  <a:gd name="T5" fmla="*/ 50 h 69"/>
                  <a:gd name="T6" fmla="*/ 89 w 133"/>
                  <a:gd name="T7" fmla="*/ 59 h 69"/>
                  <a:gd name="T8" fmla="*/ 133 w 133"/>
                  <a:gd name="T9" fmla="*/ 39 h 69"/>
                  <a:gd name="T10" fmla="*/ 82 w 133"/>
                  <a:gd name="T11" fmla="*/ 31 h 69"/>
                  <a:gd name="T12" fmla="*/ 125 w 133"/>
                  <a:gd name="T13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69">
                    <a:moveTo>
                      <a:pt x="125" y="2"/>
                    </a:moveTo>
                    <a:cubicBezTo>
                      <a:pt x="110" y="0"/>
                      <a:pt x="93" y="0"/>
                      <a:pt x="76" y="4"/>
                    </a:cubicBezTo>
                    <a:cubicBezTo>
                      <a:pt x="31" y="15"/>
                      <a:pt x="0" y="50"/>
                      <a:pt x="0" y="50"/>
                    </a:cubicBezTo>
                    <a:cubicBezTo>
                      <a:pt x="0" y="50"/>
                      <a:pt x="43" y="69"/>
                      <a:pt x="89" y="59"/>
                    </a:cubicBezTo>
                    <a:cubicBezTo>
                      <a:pt x="106" y="55"/>
                      <a:pt x="121" y="47"/>
                      <a:pt x="133" y="39"/>
                    </a:cubicBezTo>
                    <a:lnTo>
                      <a:pt x="82" y="31"/>
                    </a:lnTo>
                    <a:lnTo>
                      <a:pt x="12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 userDrawn="1"/>
            </p:nvSpPr>
            <p:spPr bwMode="auto">
              <a:xfrm>
                <a:off x="8713788" y="6540500"/>
                <a:ext cx="66675" cy="101600"/>
              </a:xfrm>
              <a:custGeom>
                <a:avLst/>
                <a:gdLst>
                  <a:gd name="T0" fmla="*/ 49 w 83"/>
                  <a:gd name="T1" fmla="*/ 0 h 128"/>
                  <a:gd name="T2" fmla="*/ 20 w 83"/>
                  <a:gd name="T3" fmla="*/ 39 h 128"/>
                  <a:gd name="T4" fmla="*/ 9 w 83"/>
                  <a:gd name="T5" fmla="*/ 128 h 128"/>
                  <a:gd name="T6" fmla="*/ 71 w 83"/>
                  <a:gd name="T7" fmla="*/ 64 h 128"/>
                  <a:gd name="T8" fmla="*/ 83 w 83"/>
                  <a:gd name="T9" fmla="*/ 17 h 128"/>
                  <a:gd name="T10" fmla="*/ 46 w 83"/>
                  <a:gd name="T11" fmla="*/ 52 h 128"/>
                  <a:gd name="T12" fmla="*/ 49 w 83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28">
                    <a:moveTo>
                      <a:pt x="49" y="0"/>
                    </a:moveTo>
                    <a:cubicBezTo>
                      <a:pt x="39" y="10"/>
                      <a:pt x="28" y="23"/>
                      <a:pt x="20" y="39"/>
                    </a:cubicBezTo>
                    <a:cubicBezTo>
                      <a:pt x="0" y="81"/>
                      <a:pt x="9" y="128"/>
                      <a:pt x="9" y="128"/>
                    </a:cubicBezTo>
                    <a:cubicBezTo>
                      <a:pt x="9" y="128"/>
                      <a:pt x="51" y="106"/>
                      <a:pt x="71" y="64"/>
                    </a:cubicBezTo>
                    <a:cubicBezTo>
                      <a:pt x="79" y="48"/>
                      <a:pt x="82" y="31"/>
                      <a:pt x="83" y="17"/>
                    </a:cubicBezTo>
                    <a:lnTo>
                      <a:pt x="46" y="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 userDrawn="1"/>
            </p:nvSpPr>
            <p:spPr bwMode="auto">
              <a:xfrm>
                <a:off x="8804275" y="6540500"/>
                <a:ext cx="66675" cy="101600"/>
              </a:xfrm>
              <a:custGeom>
                <a:avLst/>
                <a:gdLst>
                  <a:gd name="T0" fmla="*/ 0 w 83"/>
                  <a:gd name="T1" fmla="*/ 17 h 128"/>
                  <a:gd name="T2" fmla="*/ 13 w 83"/>
                  <a:gd name="T3" fmla="*/ 64 h 128"/>
                  <a:gd name="T4" fmla="*/ 75 w 83"/>
                  <a:gd name="T5" fmla="*/ 128 h 128"/>
                  <a:gd name="T6" fmla="*/ 63 w 83"/>
                  <a:gd name="T7" fmla="*/ 39 h 128"/>
                  <a:gd name="T8" fmla="*/ 34 w 83"/>
                  <a:gd name="T9" fmla="*/ 0 h 128"/>
                  <a:gd name="T10" fmla="*/ 38 w 83"/>
                  <a:gd name="T11" fmla="*/ 51 h 128"/>
                  <a:gd name="T12" fmla="*/ 0 w 83"/>
                  <a:gd name="T13" fmla="*/ 1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28">
                    <a:moveTo>
                      <a:pt x="0" y="17"/>
                    </a:moveTo>
                    <a:cubicBezTo>
                      <a:pt x="2" y="31"/>
                      <a:pt x="5" y="48"/>
                      <a:pt x="13" y="64"/>
                    </a:cubicBezTo>
                    <a:cubicBezTo>
                      <a:pt x="33" y="106"/>
                      <a:pt x="75" y="128"/>
                      <a:pt x="75" y="128"/>
                    </a:cubicBezTo>
                    <a:cubicBezTo>
                      <a:pt x="75" y="128"/>
                      <a:pt x="83" y="81"/>
                      <a:pt x="63" y="39"/>
                    </a:cubicBezTo>
                    <a:cubicBezTo>
                      <a:pt x="56" y="23"/>
                      <a:pt x="45" y="10"/>
                      <a:pt x="34" y="0"/>
                    </a:cubicBezTo>
                    <a:lnTo>
                      <a:pt x="38" y="5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4"/>
              <p:cNvSpPr>
                <a:spLocks/>
              </p:cNvSpPr>
              <p:nvPr userDrawn="1"/>
            </p:nvSpPr>
            <p:spPr bwMode="auto">
              <a:xfrm>
                <a:off x="8847138" y="6491288"/>
                <a:ext cx="106363" cy="53975"/>
              </a:xfrm>
              <a:custGeom>
                <a:avLst/>
                <a:gdLst>
                  <a:gd name="T0" fmla="*/ 58 w 134"/>
                  <a:gd name="T1" fmla="*/ 4 h 69"/>
                  <a:gd name="T2" fmla="*/ 9 w 134"/>
                  <a:gd name="T3" fmla="*/ 2 h 69"/>
                  <a:gd name="T4" fmla="*/ 51 w 134"/>
                  <a:gd name="T5" fmla="*/ 31 h 69"/>
                  <a:gd name="T6" fmla="*/ 0 w 134"/>
                  <a:gd name="T7" fmla="*/ 39 h 69"/>
                  <a:gd name="T8" fmla="*/ 45 w 134"/>
                  <a:gd name="T9" fmla="*/ 59 h 69"/>
                  <a:gd name="T10" fmla="*/ 134 w 134"/>
                  <a:gd name="T11" fmla="*/ 50 h 69"/>
                  <a:gd name="T12" fmla="*/ 58 w 134"/>
                  <a:gd name="T13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9">
                    <a:moveTo>
                      <a:pt x="58" y="4"/>
                    </a:moveTo>
                    <a:cubicBezTo>
                      <a:pt x="40" y="0"/>
                      <a:pt x="23" y="0"/>
                      <a:pt x="9" y="2"/>
                    </a:cubicBezTo>
                    <a:lnTo>
                      <a:pt x="51" y="31"/>
                    </a:lnTo>
                    <a:lnTo>
                      <a:pt x="0" y="39"/>
                    </a:lnTo>
                    <a:cubicBezTo>
                      <a:pt x="12" y="47"/>
                      <a:pt x="28" y="55"/>
                      <a:pt x="45" y="59"/>
                    </a:cubicBezTo>
                    <a:cubicBezTo>
                      <a:pt x="91" y="69"/>
                      <a:pt x="134" y="50"/>
                      <a:pt x="134" y="50"/>
                    </a:cubicBezTo>
                    <a:cubicBezTo>
                      <a:pt x="134" y="50"/>
                      <a:pt x="103" y="15"/>
                      <a:pt x="58" y="4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5"/>
              <p:cNvSpPr>
                <a:spLocks/>
              </p:cNvSpPr>
              <p:nvPr userDrawn="1"/>
            </p:nvSpPr>
            <p:spPr bwMode="auto">
              <a:xfrm>
                <a:off x="8829675" y="6391275"/>
                <a:ext cx="92075" cy="77788"/>
              </a:xfrm>
              <a:custGeom>
                <a:avLst/>
                <a:gdLst>
                  <a:gd name="T0" fmla="*/ 24 w 116"/>
                  <a:gd name="T1" fmla="*/ 98 h 98"/>
                  <a:gd name="T2" fmla="*/ 67 w 116"/>
                  <a:gd name="T3" fmla="*/ 75 h 98"/>
                  <a:gd name="T4" fmla="*/ 116 w 116"/>
                  <a:gd name="T5" fmla="*/ 0 h 98"/>
                  <a:gd name="T6" fmla="*/ 32 w 116"/>
                  <a:gd name="T7" fmla="*/ 31 h 98"/>
                  <a:gd name="T8" fmla="*/ 0 w 116"/>
                  <a:gd name="T9" fmla="*/ 68 h 98"/>
                  <a:gd name="T10" fmla="*/ 49 w 116"/>
                  <a:gd name="T11" fmla="*/ 53 h 98"/>
                  <a:gd name="T12" fmla="*/ 24 w 116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98">
                    <a:moveTo>
                      <a:pt x="24" y="98"/>
                    </a:moveTo>
                    <a:cubicBezTo>
                      <a:pt x="38" y="93"/>
                      <a:pt x="53" y="86"/>
                      <a:pt x="67" y="75"/>
                    </a:cubicBezTo>
                    <a:cubicBezTo>
                      <a:pt x="104" y="46"/>
                      <a:pt x="116" y="0"/>
                      <a:pt x="116" y="0"/>
                    </a:cubicBezTo>
                    <a:cubicBezTo>
                      <a:pt x="116" y="0"/>
                      <a:pt x="69" y="2"/>
                      <a:pt x="32" y="31"/>
                    </a:cubicBezTo>
                    <a:cubicBezTo>
                      <a:pt x="18" y="42"/>
                      <a:pt x="8" y="56"/>
                      <a:pt x="0" y="68"/>
                    </a:cubicBezTo>
                    <a:lnTo>
                      <a:pt x="49" y="53"/>
                    </a:lnTo>
                    <a:lnTo>
                      <a:pt x="24" y="9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Oval 16"/>
              <p:cNvSpPr>
                <a:spLocks noChangeArrowheads="1"/>
              </p:cNvSpPr>
              <p:nvPr userDrawn="1"/>
            </p:nvSpPr>
            <p:spPr bwMode="auto">
              <a:xfrm>
                <a:off x="8763000" y="6464300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Oval 17"/>
              <p:cNvSpPr>
                <a:spLocks noChangeArrowheads="1"/>
              </p:cNvSpPr>
              <p:nvPr userDrawn="1"/>
            </p:nvSpPr>
            <p:spPr bwMode="auto">
              <a:xfrm>
                <a:off x="8763000" y="6464300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3" y="982663"/>
            <a:ext cx="3816000" cy="511333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7992" cy="395713"/>
          </a:xfrm>
        </p:spPr>
        <p:txBody>
          <a:bodyPr/>
          <a:lstStyle/>
          <a:p>
            <a:r>
              <a:rPr lang="en-AU" dirty="0" smtClean="0">
                <a:solidFill>
                  <a:prstClr val="white"/>
                </a:solidFill>
              </a:rPr>
              <a:t>Footnote (if required)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58140" y="0"/>
            <a:ext cx="748800" cy="748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950"/>
              </a:lnSpc>
              <a:spcAft>
                <a:spcPts val="0"/>
              </a:spcAft>
              <a:buNone/>
              <a:defRPr sz="295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#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461692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0" y="0"/>
            <a:ext cx="9144000" cy="6866640"/>
            <a:chOff x="0" y="0"/>
            <a:chExt cx="9144000" cy="6866640"/>
          </a:xfrm>
        </p:grpSpPr>
        <p:sp>
          <p:nvSpPr>
            <p:cNvPr id="10" name="Rectangle 9"/>
            <p:cNvSpPr/>
            <p:nvPr userDrawn="1"/>
          </p:nvSpPr>
          <p:spPr>
            <a:xfrm>
              <a:off x="0" y="6117840"/>
              <a:ext cx="9144000" cy="748800"/>
            </a:xfrm>
            <a:prstGeom prst="rect">
              <a:avLst/>
            </a:prstGeom>
            <a:solidFill>
              <a:srgbClr val="005A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0" y="0"/>
              <a:ext cx="9144000" cy="748800"/>
            </a:xfrm>
            <a:prstGeom prst="rect">
              <a:avLst/>
            </a:prstGeom>
            <a:solidFill>
              <a:srgbClr val="E1EBF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0" y="0"/>
              <a:ext cx="180000" cy="6858000"/>
            </a:xfrm>
            <a:prstGeom prst="rect">
              <a:avLst/>
            </a:prstGeom>
            <a:solidFill>
              <a:srgbClr val="F9C6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Group 12"/>
            <p:cNvGrpSpPr/>
            <p:nvPr userDrawn="1"/>
          </p:nvGrpSpPr>
          <p:grpSpPr>
            <a:xfrm>
              <a:off x="8632825" y="6329363"/>
              <a:ext cx="320676" cy="312737"/>
              <a:chOff x="8632825" y="6329363"/>
              <a:chExt cx="320676" cy="312737"/>
            </a:xfrm>
          </p:grpSpPr>
          <p:sp>
            <p:nvSpPr>
              <p:cNvPr id="14" name="Freeform 13"/>
              <p:cNvSpPr>
                <a:spLocks/>
              </p:cNvSpPr>
              <p:nvPr userDrawn="1"/>
            </p:nvSpPr>
            <p:spPr bwMode="auto">
              <a:xfrm>
                <a:off x="8770938" y="6329363"/>
                <a:ext cx="44450" cy="106363"/>
              </a:xfrm>
              <a:custGeom>
                <a:avLst/>
                <a:gdLst>
                  <a:gd name="T0" fmla="*/ 47 w 56"/>
                  <a:gd name="T1" fmla="*/ 133 h 133"/>
                  <a:gd name="T2" fmla="*/ 56 w 56"/>
                  <a:gd name="T3" fmla="*/ 85 h 133"/>
                  <a:gd name="T4" fmla="*/ 28 w 56"/>
                  <a:gd name="T5" fmla="*/ 0 h 133"/>
                  <a:gd name="T6" fmla="*/ 0 w 56"/>
                  <a:gd name="T7" fmla="*/ 85 h 133"/>
                  <a:gd name="T8" fmla="*/ 9 w 56"/>
                  <a:gd name="T9" fmla="*/ 133 h 133"/>
                  <a:gd name="T10" fmla="*/ 28 w 56"/>
                  <a:gd name="T11" fmla="*/ 85 h 133"/>
                  <a:gd name="T12" fmla="*/ 47 w 56"/>
                  <a:gd name="T13" fmla="*/ 13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133">
                    <a:moveTo>
                      <a:pt x="47" y="133"/>
                    </a:moveTo>
                    <a:cubicBezTo>
                      <a:pt x="52" y="119"/>
                      <a:pt x="56" y="103"/>
                      <a:pt x="56" y="85"/>
                    </a:cubicBezTo>
                    <a:cubicBezTo>
                      <a:pt x="56" y="38"/>
                      <a:pt x="28" y="0"/>
                      <a:pt x="28" y="0"/>
                    </a:cubicBezTo>
                    <a:cubicBezTo>
                      <a:pt x="28" y="0"/>
                      <a:pt x="0" y="38"/>
                      <a:pt x="0" y="85"/>
                    </a:cubicBezTo>
                    <a:cubicBezTo>
                      <a:pt x="0" y="102"/>
                      <a:pt x="4" y="119"/>
                      <a:pt x="9" y="133"/>
                    </a:cubicBezTo>
                    <a:lnTo>
                      <a:pt x="28" y="85"/>
                    </a:lnTo>
                    <a:lnTo>
                      <a:pt x="47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 userDrawn="1"/>
            </p:nvSpPr>
            <p:spPr bwMode="auto">
              <a:xfrm>
                <a:off x="8664575" y="6391275"/>
                <a:ext cx="90488" cy="77788"/>
              </a:xfrm>
              <a:custGeom>
                <a:avLst/>
                <a:gdLst>
                  <a:gd name="T0" fmla="*/ 115 w 115"/>
                  <a:gd name="T1" fmla="*/ 68 h 97"/>
                  <a:gd name="T2" fmla="*/ 83 w 115"/>
                  <a:gd name="T3" fmla="*/ 31 h 97"/>
                  <a:gd name="T4" fmla="*/ 0 w 115"/>
                  <a:gd name="T5" fmla="*/ 0 h 97"/>
                  <a:gd name="T6" fmla="*/ 49 w 115"/>
                  <a:gd name="T7" fmla="*/ 75 h 97"/>
                  <a:gd name="T8" fmla="*/ 92 w 115"/>
                  <a:gd name="T9" fmla="*/ 97 h 97"/>
                  <a:gd name="T10" fmla="*/ 66 w 115"/>
                  <a:gd name="T11" fmla="*/ 53 h 97"/>
                  <a:gd name="T12" fmla="*/ 115 w 115"/>
                  <a:gd name="T13" fmla="*/ 6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97">
                    <a:moveTo>
                      <a:pt x="115" y="68"/>
                    </a:moveTo>
                    <a:cubicBezTo>
                      <a:pt x="108" y="56"/>
                      <a:pt x="97" y="42"/>
                      <a:pt x="83" y="31"/>
                    </a:cubicBezTo>
                    <a:cubicBezTo>
                      <a:pt x="47" y="2"/>
                      <a:pt x="0" y="0"/>
                      <a:pt x="0" y="0"/>
                    </a:cubicBezTo>
                    <a:cubicBezTo>
                      <a:pt x="0" y="0"/>
                      <a:pt x="12" y="46"/>
                      <a:pt x="49" y="75"/>
                    </a:cubicBezTo>
                    <a:cubicBezTo>
                      <a:pt x="62" y="86"/>
                      <a:pt x="78" y="93"/>
                      <a:pt x="92" y="97"/>
                    </a:cubicBezTo>
                    <a:lnTo>
                      <a:pt x="66" y="53"/>
                    </a:lnTo>
                    <a:lnTo>
                      <a:pt x="115" y="6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 userDrawn="1"/>
            </p:nvSpPr>
            <p:spPr bwMode="auto">
              <a:xfrm>
                <a:off x="8632825" y="6491288"/>
                <a:ext cx="104775" cy="53975"/>
              </a:xfrm>
              <a:custGeom>
                <a:avLst/>
                <a:gdLst>
                  <a:gd name="T0" fmla="*/ 125 w 133"/>
                  <a:gd name="T1" fmla="*/ 2 h 69"/>
                  <a:gd name="T2" fmla="*/ 76 w 133"/>
                  <a:gd name="T3" fmla="*/ 4 h 69"/>
                  <a:gd name="T4" fmla="*/ 0 w 133"/>
                  <a:gd name="T5" fmla="*/ 50 h 69"/>
                  <a:gd name="T6" fmla="*/ 89 w 133"/>
                  <a:gd name="T7" fmla="*/ 59 h 69"/>
                  <a:gd name="T8" fmla="*/ 133 w 133"/>
                  <a:gd name="T9" fmla="*/ 39 h 69"/>
                  <a:gd name="T10" fmla="*/ 82 w 133"/>
                  <a:gd name="T11" fmla="*/ 31 h 69"/>
                  <a:gd name="T12" fmla="*/ 125 w 133"/>
                  <a:gd name="T13" fmla="*/ 2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69">
                    <a:moveTo>
                      <a:pt x="125" y="2"/>
                    </a:moveTo>
                    <a:cubicBezTo>
                      <a:pt x="110" y="0"/>
                      <a:pt x="93" y="0"/>
                      <a:pt x="76" y="4"/>
                    </a:cubicBezTo>
                    <a:cubicBezTo>
                      <a:pt x="31" y="15"/>
                      <a:pt x="0" y="50"/>
                      <a:pt x="0" y="50"/>
                    </a:cubicBezTo>
                    <a:cubicBezTo>
                      <a:pt x="0" y="50"/>
                      <a:pt x="43" y="69"/>
                      <a:pt x="89" y="59"/>
                    </a:cubicBezTo>
                    <a:cubicBezTo>
                      <a:pt x="106" y="55"/>
                      <a:pt x="121" y="47"/>
                      <a:pt x="133" y="39"/>
                    </a:cubicBezTo>
                    <a:lnTo>
                      <a:pt x="82" y="31"/>
                    </a:lnTo>
                    <a:lnTo>
                      <a:pt x="125" y="2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 userDrawn="1"/>
            </p:nvSpPr>
            <p:spPr bwMode="auto">
              <a:xfrm>
                <a:off x="8713788" y="6540500"/>
                <a:ext cx="66675" cy="101600"/>
              </a:xfrm>
              <a:custGeom>
                <a:avLst/>
                <a:gdLst>
                  <a:gd name="T0" fmla="*/ 49 w 83"/>
                  <a:gd name="T1" fmla="*/ 0 h 128"/>
                  <a:gd name="T2" fmla="*/ 20 w 83"/>
                  <a:gd name="T3" fmla="*/ 39 h 128"/>
                  <a:gd name="T4" fmla="*/ 9 w 83"/>
                  <a:gd name="T5" fmla="*/ 128 h 128"/>
                  <a:gd name="T6" fmla="*/ 71 w 83"/>
                  <a:gd name="T7" fmla="*/ 64 h 128"/>
                  <a:gd name="T8" fmla="*/ 83 w 83"/>
                  <a:gd name="T9" fmla="*/ 17 h 128"/>
                  <a:gd name="T10" fmla="*/ 46 w 83"/>
                  <a:gd name="T11" fmla="*/ 52 h 128"/>
                  <a:gd name="T12" fmla="*/ 49 w 83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28">
                    <a:moveTo>
                      <a:pt x="49" y="0"/>
                    </a:moveTo>
                    <a:cubicBezTo>
                      <a:pt x="39" y="10"/>
                      <a:pt x="28" y="23"/>
                      <a:pt x="20" y="39"/>
                    </a:cubicBezTo>
                    <a:cubicBezTo>
                      <a:pt x="0" y="81"/>
                      <a:pt x="9" y="128"/>
                      <a:pt x="9" y="128"/>
                    </a:cubicBezTo>
                    <a:cubicBezTo>
                      <a:pt x="9" y="128"/>
                      <a:pt x="51" y="106"/>
                      <a:pt x="71" y="64"/>
                    </a:cubicBezTo>
                    <a:cubicBezTo>
                      <a:pt x="79" y="48"/>
                      <a:pt x="82" y="31"/>
                      <a:pt x="83" y="17"/>
                    </a:cubicBezTo>
                    <a:lnTo>
                      <a:pt x="46" y="52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 userDrawn="1"/>
            </p:nvSpPr>
            <p:spPr bwMode="auto">
              <a:xfrm>
                <a:off x="8804275" y="6540500"/>
                <a:ext cx="66675" cy="101600"/>
              </a:xfrm>
              <a:custGeom>
                <a:avLst/>
                <a:gdLst>
                  <a:gd name="T0" fmla="*/ 0 w 83"/>
                  <a:gd name="T1" fmla="*/ 17 h 128"/>
                  <a:gd name="T2" fmla="*/ 13 w 83"/>
                  <a:gd name="T3" fmla="*/ 64 h 128"/>
                  <a:gd name="T4" fmla="*/ 75 w 83"/>
                  <a:gd name="T5" fmla="*/ 128 h 128"/>
                  <a:gd name="T6" fmla="*/ 63 w 83"/>
                  <a:gd name="T7" fmla="*/ 39 h 128"/>
                  <a:gd name="T8" fmla="*/ 34 w 83"/>
                  <a:gd name="T9" fmla="*/ 0 h 128"/>
                  <a:gd name="T10" fmla="*/ 38 w 83"/>
                  <a:gd name="T11" fmla="*/ 51 h 128"/>
                  <a:gd name="T12" fmla="*/ 0 w 83"/>
                  <a:gd name="T13" fmla="*/ 1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28">
                    <a:moveTo>
                      <a:pt x="0" y="17"/>
                    </a:moveTo>
                    <a:cubicBezTo>
                      <a:pt x="2" y="31"/>
                      <a:pt x="5" y="48"/>
                      <a:pt x="13" y="64"/>
                    </a:cubicBezTo>
                    <a:cubicBezTo>
                      <a:pt x="33" y="106"/>
                      <a:pt x="75" y="128"/>
                      <a:pt x="75" y="128"/>
                    </a:cubicBezTo>
                    <a:cubicBezTo>
                      <a:pt x="75" y="128"/>
                      <a:pt x="83" y="81"/>
                      <a:pt x="63" y="39"/>
                    </a:cubicBezTo>
                    <a:cubicBezTo>
                      <a:pt x="56" y="23"/>
                      <a:pt x="45" y="10"/>
                      <a:pt x="34" y="0"/>
                    </a:cubicBezTo>
                    <a:lnTo>
                      <a:pt x="38" y="51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14"/>
              <p:cNvSpPr>
                <a:spLocks/>
              </p:cNvSpPr>
              <p:nvPr userDrawn="1"/>
            </p:nvSpPr>
            <p:spPr bwMode="auto">
              <a:xfrm>
                <a:off x="8847138" y="6491288"/>
                <a:ext cx="106363" cy="53975"/>
              </a:xfrm>
              <a:custGeom>
                <a:avLst/>
                <a:gdLst>
                  <a:gd name="T0" fmla="*/ 58 w 134"/>
                  <a:gd name="T1" fmla="*/ 4 h 69"/>
                  <a:gd name="T2" fmla="*/ 9 w 134"/>
                  <a:gd name="T3" fmla="*/ 2 h 69"/>
                  <a:gd name="T4" fmla="*/ 51 w 134"/>
                  <a:gd name="T5" fmla="*/ 31 h 69"/>
                  <a:gd name="T6" fmla="*/ 0 w 134"/>
                  <a:gd name="T7" fmla="*/ 39 h 69"/>
                  <a:gd name="T8" fmla="*/ 45 w 134"/>
                  <a:gd name="T9" fmla="*/ 59 h 69"/>
                  <a:gd name="T10" fmla="*/ 134 w 134"/>
                  <a:gd name="T11" fmla="*/ 50 h 69"/>
                  <a:gd name="T12" fmla="*/ 58 w 134"/>
                  <a:gd name="T13" fmla="*/ 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4" h="69">
                    <a:moveTo>
                      <a:pt x="58" y="4"/>
                    </a:moveTo>
                    <a:cubicBezTo>
                      <a:pt x="40" y="0"/>
                      <a:pt x="23" y="0"/>
                      <a:pt x="9" y="2"/>
                    </a:cubicBezTo>
                    <a:lnTo>
                      <a:pt x="51" y="31"/>
                    </a:lnTo>
                    <a:lnTo>
                      <a:pt x="0" y="39"/>
                    </a:lnTo>
                    <a:cubicBezTo>
                      <a:pt x="12" y="47"/>
                      <a:pt x="28" y="55"/>
                      <a:pt x="45" y="59"/>
                    </a:cubicBezTo>
                    <a:cubicBezTo>
                      <a:pt x="91" y="69"/>
                      <a:pt x="134" y="50"/>
                      <a:pt x="134" y="50"/>
                    </a:cubicBezTo>
                    <a:cubicBezTo>
                      <a:pt x="134" y="50"/>
                      <a:pt x="103" y="15"/>
                      <a:pt x="58" y="4"/>
                    </a:cubicBezTo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15"/>
              <p:cNvSpPr>
                <a:spLocks/>
              </p:cNvSpPr>
              <p:nvPr userDrawn="1"/>
            </p:nvSpPr>
            <p:spPr bwMode="auto">
              <a:xfrm>
                <a:off x="8829675" y="6391275"/>
                <a:ext cx="92075" cy="77788"/>
              </a:xfrm>
              <a:custGeom>
                <a:avLst/>
                <a:gdLst>
                  <a:gd name="T0" fmla="*/ 24 w 116"/>
                  <a:gd name="T1" fmla="*/ 98 h 98"/>
                  <a:gd name="T2" fmla="*/ 67 w 116"/>
                  <a:gd name="T3" fmla="*/ 75 h 98"/>
                  <a:gd name="T4" fmla="*/ 116 w 116"/>
                  <a:gd name="T5" fmla="*/ 0 h 98"/>
                  <a:gd name="T6" fmla="*/ 32 w 116"/>
                  <a:gd name="T7" fmla="*/ 31 h 98"/>
                  <a:gd name="T8" fmla="*/ 0 w 116"/>
                  <a:gd name="T9" fmla="*/ 68 h 98"/>
                  <a:gd name="T10" fmla="*/ 49 w 116"/>
                  <a:gd name="T11" fmla="*/ 53 h 98"/>
                  <a:gd name="T12" fmla="*/ 24 w 116"/>
                  <a:gd name="T13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98">
                    <a:moveTo>
                      <a:pt x="24" y="98"/>
                    </a:moveTo>
                    <a:cubicBezTo>
                      <a:pt x="38" y="93"/>
                      <a:pt x="53" y="86"/>
                      <a:pt x="67" y="75"/>
                    </a:cubicBezTo>
                    <a:cubicBezTo>
                      <a:pt x="104" y="46"/>
                      <a:pt x="116" y="0"/>
                      <a:pt x="116" y="0"/>
                    </a:cubicBezTo>
                    <a:cubicBezTo>
                      <a:pt x="116" y="0"/>
                      <a:pt x="69" y="2"/>
                      <a:pt x="32" y="31"/>
                    </a:cubicBezTo>
                    <a:cubicBezTo>
                      <a:pt x="18" y="42"/>
                      <a:pt x="8" y="56"/>
                      <a:pt x="0" y="68"/>
                    </a:cubicBezTo>
                    <a:lnTo>
                      <a:pt x="49" y="53"/>
                    </a:lnTo>
                    <a:lnTo>
                      <a:pt x="24" y="98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Oval 16"/>
              <p:cNvSpPr>
                <a:spLocks noChangeArrowheads="1"/>
              </p:cNvSpPr>
              <p:nvPr userDrawn="1"/>
            </p:nvSpPr>
            <p:spPr bwMode="auto">
              <a:xfrm>
                <a:off x="8763000" y="6464300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Oval 17"/>
              <p:cNvSpPr>
                <a:spLocks noChangeArrowheads="1"/>
              </p:cNvSpPr>
              <p:nvPr userDrawn="1"/>
            </p:nvSpPr>
            <p:spPr bwMode="auto">
              <a:xfrm>
                <a:off x="8763000" y="6464300"/>
                <a:ext cx="60325" cy="60325"/>
              </a:xfrm>
              <a:prstGeom prst="ellipse">
                <a:avLst/>
              </a:prstGeom>
              <a:solidFill>
                <a:srgbClr val="FFFFFF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AU" dirty="0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6800" cy="395713"/>
          </a:xfrm>
        </p:spPr>
        <p:txBody>
          <a:bodyPr/>
          <a:lstStyle/>
          <a:p>
            <a:r>
              <a:rPr lang="en-AU" dirty="0" smtClean="0">
                <a:solidFill>
                  <a:prstClr val="white"/>
                </a:solidFill>
              </a:rPr>
              <a:t>Footnote (if required)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358140" y="0"/>
            <a:ext cx="748800" cy="748800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ts val="2950"/>
              </a:lnSpc>
              <a:spcAft>
                <a:spcPts val="0"/>
              </a:spcAft>
              <a:buNone/>
              <a:defRPr sz="2950" b="1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#</a:t>
            </a:r>
            <a:endParaRPr lang="en-AU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39763" y="982800"/>
            <a:ext cx="8100000" cy="510720"/>
          </a:xfrm>
        </p:spPr>
        <p:txBody>
          <a:bodyPr/>
          <a:lstStyle>
            <a:lvl1pPr>
              <a:lnSpc>
                <a:spcPts val="2950"/>
              </a:lnSpc>
              <a:spcAft>
                <a:spcPts val="0"/>
              </a:spcAft>
              <a:defRPr sz="29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988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840" y="612164"/>
            <a:ext cx="8229600" cy="94462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B91E-EBA0-4CB8-A87B-882432553CC5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E1257B-62E4-4A99-8B1D-C8AF73920BF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7316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B91E-EBA0-4CB8-A87B-882432553CC5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57B-62E4-4A99-8B1D-C8AF73920BF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49421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600" b="1" cap="all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B91E-EBA0-4CB8-A87B-882432553CC5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57B-62E4-4A99-8B1D-C8AF73920BF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8282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600201"/>
            <a:ext cx="4172272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172272" cy="4421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B91E-EBA0-4CB8-A87B-882432553CC5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57B-62E4-4A99-8B1D-C8AF73920BF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824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B91E-EBA0-4CB8-A87B-882432553CC5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57B-62E4-4A99-8B1D-C8AF73920BF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805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BB91E-EBA0-4CB8-A87B-882432553CC5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E1257B-62E4-4A99-8B1D-C8AF73920BF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942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53"/>
          <a:stretch/>
        </p:blipFill>
        <p:spPr>
          <a:xfrm>
            <a:off x="-278375" y="1"/>
            <a:ext cx="9700751" cy="56541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620688"/>
            <a:ext cx="518457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3212977"/>
            <a:ext cx="5904656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3"/>
            <a:r>
              <a:rPr lang="en-US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D917F7-1D01-45E3-87A1-3205ECB13F59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71800" y="6356350"/>
            <a:ext cx="827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54E4B-5DE4-4E7A-9A51-0D26AA1B8722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429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3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8001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/>
        </p:blipFill>
        <p:spPr>
          <a:xfrm>
            <a:off x="-468560" y="0"/>
            <a:ext cx="9943199" cy="600651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284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840" y="1600201"/>
            <a:ext cx="8733656" cy="4421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284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4BB91E-EBA0-4CB8-A87B-882432553CC5}" type="datetimeFigureOut">
              <a:rPr lang="en-AU" smtClean="0"/>
              <a:t>24/08/2015</a:t>
            </a:fld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905472" y="6356350"/>
            <a:ext cx="1152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E1257B-62E4-4A99-8B1D-C8AF73920BF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47720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6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47DD68A-F9F1-AD48-9659-5992C150D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8/24/2015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3C45B52-DF46-BA4E-897D-C9635F4A1B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6" t="13809" r="5173" b="17540"/>
          <a:stretch/>
        </p:blipFill>
        <p:spPr bwMode="auto">
          <a:xfrm>
            <a:off x="6465340" y="182878"/>
            <a:ext cx="2474943" cy="755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29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5238" y="252920"/>
            <a:ext cx="7143050" cy="26930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9763" y="982663"/>
            <a:ext cx="8329612" cy="51133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Section 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9762" y="6480309"/>
            <a:ext cx="7970837" cy="19236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500"/>
              </a:lnSpc>
              <a:defRPr sz="1250">
                <a:solidFill>
                  <a:schemeClr val="bg1"/>
                </a:solidFill>
              </a:defRPr>
            </a:lvl1pPr>
          </a:lstStyle>
          <a:p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763" y="6287027"/>
            <a:ext cx="7970837" cy="19236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lnSpc>
                <a:spcPts val="1500"/>
              </a:lnSpc>
              <a:defRPr sz="1250">
                <a:solidFill>
                  <a:schemeClr val="bg1"/>
                </a:solidFill>
              </a:defRPr>
            </a:lvl1pPr>
          </a:lstStyle>
          <a:p>
            <a:r>
              <a:rPr lang="en-AU" dirty="0" smtClean="0">
                <a:solidFill>
                  <a:prstClr val="white"/>
                </a:solidFill>
              </a:rPr>
              <a:t>Footnote (if required)</a:t>
            </a:r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292757"/>
            <a:ext cx="358774" cy="19236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>
              <a:lnSpc>
                <a:spcPts val="1500"/>
              </a:lnSpc>
              <a:defRPr sz="1250">
                <a:solidFill>
                  <a:schemeClr val="bg1"/>
                </a:solidFill>
              </a:defRPr>
            </a:lvl1pPr>
          </a:lstStyle>
          <a:p>
            <a:fld id="{1E312DB4-4461-496E-BE8A-4915DF83011C}" type="slidenum">
              <a:rPr lang="en-AU" smtClean="0">
                <a:solidFill>
                  <a:prstClr val="white"/>
                </a:solidFill>
              </a:rPr>
              <a:pPr/>
              <a:t>‹#›</a:t>
            </a:fld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112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hf sldNum="0" hdr="0" dt="0"/>
  <p:txStyles>
    <p:titleStyle>
      <a:lvl1pPr algn="l" defTabSz="914400" rtl="0" eaLnBrk="1" latinLnBrk="0" hangingPunct="1">
        <a:lnSpc>
          <a:spcPts val="2100"/>
        </a:lnSpc>
        <a:spcBef>
          <a:spcPct val="0"/>
        </a:spcBef>
        <a:buNone/>
        <a:defRPr sz="15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Arial" pitchFamily="34" charset="0"/>
        <a:buNone/>
        <a:defRPr sz="1450" kern="1200" baseline="0">
          <a:solidFill>
            <a:srgbClr val="4F4C4D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ts val="2950"/>
        </a:lnSpc>
        <a:spcBef>
          <a:spcPts val="0"/>
        </a:spcBef>
        <a:spcAft>
          <a:spcPts val="1050"/>
        </a:spcAft>
        <a:buFont typeface="Arial" pitchFamily="34" charset="0"/>
        <a:buNone/>
        <a:defRPr sz="2950" b="1" kern="1200" baseline="0">
          <a:solidFill>
            <a:schemeClr val="bg2"/>
          </a:solidFill>
          <a:latin typeface="+mn-lt"/>
          <a:ea typeface="+mn-ea"/>
          <a:cs typeface="+mn-cs"/>
        </a:defRPr>
      </a:lvl2pPr>
      <a:lvl3pPr marL="118800" indent="-118800" algn="l" defTabSz="91440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Arial" pitchFamily="34" charset="0"/>
        <a:buChar char="•"/>
        <a:defRPr sz="1450" kern="1200" baseline="0">
          <a:solidFill>
            <a:srgbClr val="4F4C4D"/>
          </a:solidFill>
          <a:latin typeface="+mn-lt"/>
          <a:ea typeface="+mn-ea"/>
          <a:cs typeface="+mn-cs"/>
        </a:defRPr>
      </a:lvl3pPr>
      <a:lvl4pPr marL="612000" indent="-154800" algn="l" defTabSz="91440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Arial" pitchFamily="34" charset="0"/>
        <a:buChar char="»"/>
        <a:defRPr sz="1450" kern="1200" baseline="0">
          <a:solidFill>
            <a:srgbClr val="4F4C4D"/>
          </a:solidFill>
          <a:latin typeface="+mn-lt"/>
          <a:ea typeface="+mn-ea"/>
          <a:cs typeface="+mn-cs"/>
        </a:defRPr>
      </a:lvl4pPr>
      <a:lvl5pPr marL="1015200" indent="-100800" algn="l" defTabSz="914400" rtl="0" eaLnBrk="1" latinLnBrk="0" hangingPunct="1">
        <a:lnSpc>
          <a:spcPts val="1450"/>
        </a:lnSpc>
        <a:spcBef>
          <a:spcPts val="0"/>
        </a:spcBef>
        <a:spcAft>
          <a:spcPts val="600"/>
        </a:spcAft>
        <a:buFont typeface="Arial" pitchFamily="34" charset="0"/>
        <a:buChar char="•"/>
        <a:defRPr sz="1250" kern="1200" baseline="0">
          <a:solidFill>
            <a:srgbClr val="4F4C4D"/>
          </a:solidFill>
          <a:latin typeface="+mn-lt"/>
          <a:ea typeface="+mn-ea"/>
          <a:cs typeface="+mn-cs"/>
        </a:defRPr>
      </a:lvl5pPr>
      <a:lvl6pPr marL="1504800" indent="-133200" algn="l" defTabSz="914400" rtl="0" eaLnBrk="1" latinLnBrk="0" hangingPunct="1">
        <a:lnSpc>
          <a:spcPts val="1450"/>
        </a:lnSpc>
        <a:spcBef>
          <a:spcPts val="0"/>
        </a:spcBef>
        <a:spcAft>
          <a:spcPts val="600"/>
        </a:spcAft>
        <a:buFont typeface="Arial" pitchFamily="34" charset="0"/>
        <a:buChar char="»"/>
        <a:defRPr sz="1250" kern="1200" baseline="0">
          <a:solidFill>
            <a:srgbClr val="4F4C4D"/>
          </a:solidFill>
          <a:latin typeface="+mn-lt"/>
          <a:ea typeface="+mn-ea"/>
          <a:cs typeface="+mn-cs"/>
        </a:defRPr>
      </a:lvl6pPr>
      <a:lvl7pPr marL="198000" indent="-198000" algn="l" defTabSz="91440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+mj-lt"/>
        <a:buAutoNum type="arabicPeriod"/>
        <a:defRPr sz="1450" kern="1200" baseline="0">
          <a:solidFill>
            <a:srgbClr val="4F4C4D"/>
          </a:solidFill>
          <a:latin typeface="+mn-lt"/>
          <a:ea typeface="+mn-ea"/>
          <a:cs typeface="+mn-cs"/>
        </a:defRPr>
      </a:lvl7pPr>
      <a:lvl8pPr marL="655200" indent="-198000" algn="l" defTabSz="91440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+mj-lt"/>
        <a:buAutoNum type="alphaLcPeriod"/>
        <a:defRPr sz="1450" kern="1200" baseline="0">
          <a:solidFill>
            <a:srgbClr val="4F4C4D"/>
          </a:solidFill>
          <a:latin typeface="+mn-lt"/>
          <a:ea typeface="+mn-ea"/>
          <a:cs typeface="+mn-cs"/>
        </a:defRPr>
      </a:lvl8pPr>
      <a:lvl9pPr marL="1087200" indent="-172800" algn="l" defTabSz="914400" rtl="0" eaLnBrk="1" latinLnBrk="0" hangingPunct="1">
        <a:lnSpc>
          <a:spcPts val="1450"/>
        </a:lnSpc>
        <a:spcBef>
          <a:spcPts val="0"/>
        </a:spcBef>
        <a:spcAft>
          <a:spcPts val="600"/>
        </a:spcAft>
        <a:buFont typeface="+mj-lt"/>
        <a:buAutoNum type="romanLcPeriod"/>
        <a:defRPr sz="1250" kern="1200" baseline="0">
          <a:solidFill>
            <a:srgbClr val="4F4C4D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mhcc.org.au/policy-advocacy-reform/influence-and-reform/ndis-and-mental-healthpsychosocial-disability.aspx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hca.org.au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tina@mhcc.org.au" TargetMode="External"/><Relationship Id="rId2" Type="http://schemas.openxmlformats.org/officeDocument/2006/relationships/hyperlink" Target="mailto:Eddie.BARTNIK@ndis.gov.au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mailto:liz@mhca.org.au" TargetMode="External"/><Relationship Id="rId4" Type="http://schemas.openxmlformats.org/officeDocument/2006/relationships/hyperlink" Target="mailto:RAstbury@waamh.org.a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708920"/>
            <a:ext cx="8350696" cy="2088232"/>
          </a:xfrm>
        </p:spPr>
        <p:txBody>
          <a:bodyPr>
            <a:noAutofit/>
          </a:bodyPr>
          <a:lstStyle/>
          <a:p>
            <a:r>
              <a:rPr lang="en-AU" sz="3200" dirty="0" smtClean="0"/>
              <a:t>The National Disability Insurance Scheme (NDIS):</a:t>
            </a:r>
            <a:br>
              <a:rPr lang="en-AU" sz="3200" dirty="0" smtClean="0"/>
            </a:br>
            <a:r>
              <a:rPr lang="en-AU" sz="3200" dirty="0" smtClean="0"/>
              <a:t>How </a:t>
            </a:r>
            <a:r>
              <a:rPr lang="en-AU" sz="3200" dirty="0"/>
              <a:t>is </a:t>
            </a:r>
            <a:r>
              <a:rPr lang="en-AU" sz="3200" dirty="0" smtClean="0"/>
              <a:t>Mental Health Faring</a:t>
            </a:r>
            <a:r>
              <a:rPr lang="en-AU" sz="3200" dirty="0"/>
              <a:t>? 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11560" y="4869160"/>
            <a:ext cx="8136904" cy="769640"/>
          </a:xfrm>
        </p:spPr>
        <p:txBody>
          <a:bodyPr>
            <a:normAutofit/>
          </a:bodyPr>
          <a:lstStyle/>
          <a:p>
            <a:r>
              <a:rPr lang="en-AU" sz="2000" dirty="0" smtClean="0"/>
              <a:t>Featured Symposium 28 August 2014 TheMHS Conference</a:t>
            </a:r>
          </a:p>
          <a:p>
            <a:r>
              <a:rPr lang="en-AU" sz="2000" dirty="0" smtClean="0"/>
              <a:t>Perth, Western Australia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844824"/>
            <a:ext cx="7558608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>
                    <a:lumMod val="75000"/>
                    <a:lumOff val="25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pPr algn="l"/>
            <a:endParaRPr lang="en-AU" sz="8000" dirty="0"/>
          </a:p>
        </p:txBody>
      </p:sp>
    </p:spTree>
    <p:extLst>
      <p:ext uri="{BB962C8B-B14F-4D97-AF65-F5344CB8AC3E}">
        <p14:creationId xmlns:p14="http://schemas.microsoft.com/office/powerpoint/2010/main" val="63069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2" y="1979409"/>
            <a:ext cx="8229600" cy="4582756"/>
          </a:xfrm>
        </p:spPr>
        <p:txBody>
          <a:bodyPr>
            <a:normAutofit fontScale="85000" lnSpcReduction="20000"/>
          </a:bodyPr>
          <a:lstStyle/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Working with Mental Health Council of Australia and the NDIS Sector Development Fund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Scheme design and disability estimates, Tier 2 and mainstream, Local Area Coordination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National Roundtable and Paul O’Halloran consultancy on psychosocial disability and holistic support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Launch site and state/territory roundtables and conferences  on psychosocial disability and scheme implementation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Data and open learning cycle from launch sites: eg  including some examples to share understandings and practice,   access process , support clusters and pricing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Engagement of clinicians and state and territory mental health systems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Right combination of consultative processes at local, state/territory and national levels and improved guidance around psychosocial disability: Eddie Bartnik is lead Adviser for NDIA development of a strategic work plan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Start of an exciting long term journey: importance of vision, values and partnerships – nearly 60,000 people with psychosocial disability and their families/carers to benefit.</a:t>
            </a:r>
          </a:p>
          <a:p>
            <a:pPr marL="0" lvl="0" indent="0">
              <a:spcBef>
                <a:spcPts val="0"/>
              </a:spcBef>
              <a:spcAft>
                <a:spcPts val="1800"/>
              </a:spcAft>
              <a:buNone/>
            </a:pPr>
            <a:endParaRPr lang="en-AU" sz="1800" dirty="0" smtClean="0">
              <a:solidFill>
                <a:srgbClr val="4A1A50"/>
              </a:solidFill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221"/>
            <a:ext cx="8127402" cy="613187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en-AU" sz="2400" b="1" dirty="0" smtClean="0">
                <a:solidFill>
                  <a:schemeClr val="tx2"/>
                </a:solidFill>
                <a:latin typeface="Arial"/>
                <a:cs typeface="Arial"/>
              </a:rPr>
              <a:t>Some </a:t>
            </a:r>
            <a:r>
              <a:rPr lang="en-AU" sz="2400" b="1" dirty="0">
                <a:solidFill>
                  <a:schemeClr val="tx2"/>
                </a:solidFill>
                <a:latin typeface="Arial"/>
                <a:cs typeface="Arial"/>
              </a:rPr>
              <a:t>priorities moving forward</a:t>
            </a:r>
            <a:r>
              <a:rPr lang="en-AU" sz="2400" dirty="0">
                <a:solidFill>
                  <a:srgbClr val="4A1A50"/>
                </a:solidFill>
                <a:latin typeface="Arial"/>
                <a:cs typeface="Arial"/>
              </a:rPr>
              <a:t/>
            </a:r>
            <a:br>
              <a:rPr lang="en-AU" sz="2400" dirty="0">
                <a:solidFill>
                  <a:srgbClr val="4A1A50"/>
                </a:solidFill>
                <a:latin typeface="Arial"/>
                <a:cs typeface="Arial"/>
              </a:rPr>
            </a:br>
            <a:r>
              <a:rPr lang="en-AU" sz="2400" dirty="0" smtClean="0">
                <a:solidFill>
                  <a:srgbClr val="4A1A50"/>
                </a:solidFill>
                <a:latin typeface="Arial"/>
                <a:cs typeface="Arial"/>
              </a:rPr>
              <a:t/>
            </a:r>
            <a:br>
              <a:rPr lang="en-AU" sz="2400" dirty="0" smtClean="0">
                <a:solidFill>
                  <a:srgbClr val="4A1A50"/>
                </a:solidFill>
                <a:latin typeface="Arial"/>
                <a:cs typeface="Arial"/>
              </a:rPr>
            </a:br>
            <a:r>
              <a:rPr lang="en-AU" sz="2400" dirty="0" smtClean="0">
                <a:solidFill>
                  <a:srgbClr val="4A1A50"/>
                </a:solidFill>
                <a:latin typeface="Arial"/>
                <a:cs typeface="Arial"/>
              </a:rPr>
              <a:t/>
            </a:r>
            <a:br>
              <a:rPr lang="en-AU" sz="2400" dirty="0" smtClean="0">
                <a:solidFill>
                  <a:srgbClr val="4A1A50"/>
                </a:solidFill>
                <a:latin typeface="Arial"/>
                <a:cs typeface="Arial"/>
              </a:rPr>
            </a:br>
            <a:r>
              <a:rPr lang="en-AU" sz="2400" dirty="0" smtClean="0">
                <a:solidFill>
                  <a:srgbClr val="4A1A50"/>
                </a:solidFill>
                <a:latin typeface="Arial"/>
                <a:cs typeface="Arial"/>
              </a:rPr>
              <a:t/>
            </a:r>
            <a:br>
              <a:rPr lang="en-AU" sz="2400" dirty="0" smtClean="0">
                <a:solidFill>
                  <a:srgbClr val="4A1A50"/>
                </a:solidFill>
                <a:latin typeface="Arial"/>
                <a:cs typeface="Arial"/>
              </a:rPr>
            </a:br>
            <a:r>
              <a:rPr lang="en-AU" sz="2400" dirty="0" smtClean="0">
                <a:solidFill>
                  <a:srgbClr val="4A1A50"/>
                </a:solidFill>
                <a:latin typeface="Arial"/>
                <a:cs typeface="Arial"/>
              </a:rPr>
              <a:t/>
            </a:r>
            <a:br>
              <a:rPr lang="en-AU" sz="2400" dirty="0" smtClean="0">
                <a:solidFill>
                  <a:srgbClr val="4A1A50"/>
                </a:solidFill>
                <a:latin typeface="Arial"/>
                <a:cs typeface="Arial"/>
              </a:rPr>
            </a:br>
            <a:r>
              <a:rPr lang="en-AU" sz="2400" dirty="0" smtClean="0">
                <a:solidFill>
                  <a:srgbClr val="4A1A50"/>
                </a:solidFill>
                <a:latin typeface="Arial"/>
                <a:cs typeface="Arial"/>
              </a:rPr>
              <a:t/>
            </a:r>
            <a:br>
              <a:rPr lang="en-AU" sz="2400" dirty="0" smtClean="0">
                <a:solidFill>
                  <a:srgbClr val="4A1A50"/>
                </a:solidFill>
                <a:latin typeface="Arial"/>
                <a:cs typeface="Arial"/>
              </a:rPr>
            </a:br>
            <a:endParaRPr lang="en-A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2" y="3001385"/>
            <a:ext cx="8229600" cy="1032734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AU" sz="5400" b="1" dirty="0" smtClean="0">
                <a:solidFill>
                  <a:srgbClr val="4A1A50"/>
                </a:solidFill>
                <a:latin typeface="Arial"/>
                <a:cs typeface="Arial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9308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Experiences and lessons from the NSW Hunter pilot </a:t>
            </a:r>
            <a:r>
              <a:rPr lang="en-AU" b="1" dirty="0" smtClean="0"/>
              <a:t>site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/>
              <a:t>Tina </a:t>
            </a:r>
            <a:r>
              <a:rPr lang="en-AU" dirty="0" smtClean="0"/>
              <a:t>Smith</a:t>
            </a:r>
          </a:p>
          <a:p>
            <a:pPr marL="0" indent="0" algn="ctr">
              <a:buNone/>
            </a:pPr>
            <a:r>
              <a:rPr lang="en-AU" dirty="0" smtClean="0"/>
              <a:t>Senior Policy Officer/Sector Development</a:t>
            </a:r>
          </a:p>
          <a:p>
            <a:pPr marL="0" indent="0" algn="ctr">
              <a:buNone/>
            </a:pPr>
            <a:r>
              <a:rPr lang="en-AU" dirty="0" smtClean="0"/>
              <a:t>(NDIS Mental Health Analyst)</a:t>
            </a:r>
          </a:p>
          <a:p>
            <a:pPr marL="0" indent="0" algn="ctr">
              <a:buNone/>
            </a:pPr>
            <a:r>
              <a:rPr lang="en-AU" dirty="0" smtClean="0"/>
              <a:t>Mental </a:t>
            </a:r>
            <a:r>
              <a:rPr lang="en-AU" dirty="0"/>
              <a:t>Health Coordinating </a:t>
            </a:r>
            <a:r>
              <a:rPr lang="en-AU" dirty="0" smtClean="0"/>
              <a:t>Council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5157192"/>
            <a:ext cx="2880360" cy="1423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73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/>
              <a:t>Mental Health Coordinating Council (MHCC)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268760"/>
            <a:ext cx="6480720" cy="4680520"/>
          </a:xfrm>
        </p:spPr>
        <p:txBody>
          <a:bodyPr>
            <a:normAutofit/>
          </a:bodyPr>
          <a:lstStyle/>
          <a:p>
            <a:pPr marL="0" lvl="0" indent="0">
              <a:spcAft>
                <a:spcPts val="600"/>
              </a:spcAft>
              <a:buNone/>
            </a:pPr>
            <a:endParaRPr lang="en-AU" sz="2000" dirty="0" smtClean="0">
              <a:solidFill>
                <a:schemeClr val="tx1"/>
              </a:solidFill>
              <a:cs typeface="Arial" pitchFamily="34" charset="0"/>
            </a:endParaRPr>
          </a:p>
          <a:p>
            <a:pPr marL="0" lvl="0" indent="0">
              <a:spcAft>
                <a:spcPts val="600"/>
              </a:spcAft>
              <a:buNone/>
            </a:pPr>
            <a:r>
              <a:rPr lang="en-AU" sz="2000" dirty="0" smtClean="0">
                <a:solidFill>
                  <a:schemeClr val="tx1"/>
                </a:solidFill>
                <a:cs typeface="Arial" pitchFamily="34" charset="0"/>
              </a:rPr>
              <a:t>Peak </a:t>
            </a:r>
            <a:r>
              <a:rPr lang="en-AU" sz="2000" dirty="0">
                <a:solidFill>
                  <a:schemeClr val="tx1"/>
                </a:solidFill>
                <a:cs typeface="Arial" pitchFamily="34" charset="0"/>
              </a:rPr>
              <a:t>body representing NSW </a:t>
            </a:r>
            <a:r>
              <a:rPr lang="en-AU" sz="2000" dirty="0" smtClean="0">
                <a:solidFill>
                  <a:schemeClr val="tx1"/>
                </a:solidFill>
                <a:cs typeface="Arial" pitchFamily="34" charset="0"/>
              </a:rPr>
              <a:t>non-government/ community </a:t>
            </a:r>
            <a:r>
              <a:rPr lang="en-AU" sz="2000" dirty="0">
                <a:solidFill>
                  <a:schemeClr val="tx1"/>
                </a:solidFill>
                <a:cs typeface="Arial" pitchFamily="34" charset="0"/>
              </a:rPr>
              <a:t>managed </a:t>
            </a:r>
            <a:r>
              <a:rPr lang="en-AU" sz="2000" dirty="0" smtClean="0">
                <a:solidFill>
                  <a:schemeClr val="tx1"/>
                </a:solidFill>
                <a:cs typeface="Arial" pitchFamily="34" charset="0"/>
              </a:rPr>
              <a:t>organisations (NGOs/CMOs) providing services to people affected by mental health issues in NSW</a:t>
            </a:r>
            <a:endParaRPr lang="en-AU" sz="2000" b="1" dirty="0">
              <a:solidFill>
                <a:schemeClr val="tx1"/>
              </a:solidFill>
              <a:cs typeface="Arial" pitchFamily="34" charset="0"/>
            </a:endParaRPr>
          </a:p>
          <a:p>
            <a:pPr marL="0" lvl="0" indent="0">
              <a:buNone/>
            </a:pPr>
            <a:r>
              <a:rPr lang="en-AU" sz="2400" b="1" dirty="0">
                <a:solidFill>
                  <a:prstClr val="black"/>
                </a:solidFill>
              </a:rPr>
              <a:t>Our Vision</a:t>
            </a:r>
          </a:p>
          <a:p>
            <a:pPr marL="0" lvl="0" indent="0">
              <a:buNone/>
            </a:pPr>
            <a:r>
              <a:rPr lang="en-AU" sz="2000" dirty="0">
                <a:solidFill>
                  <a:prstClr val="black"/>
                </a:solidFill>
              </a:rPr>
              <a:t>People with lived experience are the drivers of positive change in all mental health services and mental health reforms</a:t>
            </a:r>
            <a:r>
              <a:rPr lang="en-AU" sz="2000" dirty="0" smtClean="0">
                <a:solidFill>
                  <a:prstClr val="black"/>
                </a:solidFill>
              </a:rPr>
              <a:t>.</a:t>
            </a:r>
            <a:endParaRPr lang="en-AU" sz="20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AU" sz="2400" b="1" dirty="0">
                <a:solidFill>
                  <a:prstClr val="black"/>
                </a:solidFill>
              </a:rPr>
              <a:t>Our Purpose</a:t>
            </a:r>
          </a:p>
          <a:p>
            <a:pPr marL="0" lvl="0" indent="0">
              <a:buNone/>
            </a:pPr>
            <a:r>
              <a:rPr lang="en-AU" sz="2000" dirty="0">
                <a:solidFill>
                  <a:prstClr val="black"/>
                </a:solidFill>
              </a:rPr>
              <a:t>To build the capacity and ability of community organisations to support people on their recovery journeys.</a:t>
            </a:r>
          </a:p>
          <a:p>
            <a:endParaRPr lang="en-A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001" y="2780928"/>
            <a:ext cx="2441415" cy="17281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875596"/>
            <a:ext cx="1512188" cy="74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74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MHCC Partnership with the NSW Mental Health Commission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600200"/>
            <a:ext cx="6573416" cy="4525963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AU" sz="1800" b="1" dirty="0" smtClean="0">
                <a:solidFill>
                  <a:srgbClr val="F79646"/>
                </a:solidFill>
                <a:latin typeface="Calibri"/>
              </a:rPr>
              <a:t>NDIS Year 1 partnership objectives </a:t>
            </a:r>
            <a:r>
              <a:rPr lang="en-AU" sz="1800" b="1" dirty="0">
                <a:solidFill>
                  <a:srgbClr val="F79646"/>
                </a:solidFill>
                <a:latin typeface="Calibri"/>
              </a:rPr>
              <a:t>are to better understand </a:t>
            </a:r>
            <a:r>
              <a:rPr lang="en-AU" sz="1800" b="1" dirty="0" smtClean="0">
                <a:solidFill>
                  <a:srgbClr val="F79646"/>
                </a:solidFill>
                <a:latin typeface="Calibri"/>
              </a:rPr>
              <a:t>………</a:t>
            </a:r>
            <a:endParaRPr lang="en-AU" sz="1800" b="1" dirty="0">
              <a:solidFill>
                <a:srgbClr val="F79646"/>
              </a:solidFill>
              <a:latin typeface="Calibri"/>
            </a:endParaRPr>
          </a:p>
          <a:p>
            <a:pPr marL="514350" lvl="0" indent="-514350">
              <a:buFont typeface="+mj-lt"/>
              <a:buAutoNum type="arabicPeriod"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How will </a:t>
            </a:r>
            <a:r>
              <a:rPr lang="en-AU" sz="2000" b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psychosocial disability (PSD) </a:t>
            </a: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be understood and included under the NDIS?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The wider NDIS and health services interface </a:t>
            </a:r>
            <a:r>
              <a:rPr lang="en-A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(eg, physical health, substance use)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People with co-existing difficulties</a:t>
            </a:r>
            <a:r>
              <a:rPr lang="en-A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A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(eg, intellectual, physical, sensory and other disability)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The suitability of the assessment tool/s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Contribute to the national discourse</a:t>
            </a:r>
            <a:r>
              <a:rPr lang="en-AU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n-AU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regarding the situating of psychosocial disability within the NDIS</a:t>
            </a:r>
          </a:p>
          <a:p>
            <a:pPr marL="0" lvl="0" indent="0">
              <a:buNone/>
            </a:pPr>
            <a:r>
              <a:rPr lang="en-AU" sz="1800" b="1" dirty="0">
                <a:solidFill>
                  <a:srgbClr val="F79646"/>
                </a:solidFill>
                <a:latin typeface="Calibri"/>
              </a:rPr>
              <a:t>… what is the NDIS and how it will affect people living with mental health concerns?</a:t>
            </a: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091" y="1988840"/>
            <a:ext cx="1692397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6165304"/>
            <a:ext cx="2696128" cy="551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923" y="5982476"/>
            <a:ext cx="1485566" cy="7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20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/>
              <a:t>NSW Hunter NDIS Trial Site Activity</a:t>
            </a:r>
            <a:endParaRPr lang="en-A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40" y="1600201"/>
            <a:ext cx="5832648" cy="3989039"/>
          </a:xfrm>
        </p:spPr>
        <p:txBody>
          <a:bodyPr>
            <a:normAutofit/>
          </a:bodyPr>
          <a:lstStyle/>
          <a:p>
            <a:r>
              <a:rPr lang="en-AU" sz="2000" b="1" dirty="0"/>
              <a:t>10K people in Newcastle, Lake Macquarie and Maitland LGAs (1,300 with high levels of psychosocial disability?)</a:t>
            </a:r>
          </a:p>
          <a:p>
            <a:pPr lvl="1"/>
            <a:r>
              <a:rPr lang="en-AU" sz="1800" dirty="0" smtClean="0"/>
              <a:t>2013/14: </a:t>
            </a:r>
            <a:r>
              <a:rPr lang="en-AU" sz="1800" dirty="0"/>
              <a:t>3K people Newcastle LGA</a:t>
            </a:r>
          </a:p>
          <a:p>
            <a:pPr lvl="1"/>
            <a:r>
              <a:rPr lang="en-AU" sz="1800" dirty="0" smtClean="0"/>
              <a:t>2014/15: </a:t>
            </a:r>
            <a:r>
              <a:rPr lang="en-AU" sz="1800" dirty="0"/>
              <a:t>5K people Lake Macquarie LGA</a:t>
            </a:r>
          </a:p>
          <a:p>
            <a:pPr lvl="1"/>
            <a:r>
              <a:rPr lang="en-AU" sz="1800" dirty="0" smtClean="0"/>
              <a:t>2015/16: </a:t>
            </a:r>
            <a:r>
              <a:rPr lang="en-AU" sz="1800" dirty="0"/>
              <a:t>2K people Maitland </a:t>
            </a:r>
            <a:r>
              <a:rPr lang="en-AU" sz="1800" dirty="0" smtClean="0"/>
              <a:t>LGA</a:t>
            </a:r>
          </a:p>
          <a:p>
            <a:pPr marL="457200" lvl="1" indent="0">
              <a:buNone/>
            </a:pPr>
            <a:endParaRPr lang="en-AU" sz="1800" dirty="0"/>
          </a:p>
          <a:p>
            <a:r>
              <a:rPr lang="en-AU" sz="2000" b="1" dirty="0" smtClean="0"/>
              <a:t>Trial </a:t>
            </a:r>
            <a:r>
              <a:rPr lang="en-AU" sz="2000" b="1" dirty="0"/>
              <a:t>commenced </a:t>
            </a:r>
            <a:r>
              <a:rPr lang="en-AU" sz="2000" b="1" dirty="0" smtClean="0"/>
              <a:t> 1July </a:t>
            </a:r>
            <a:r>
              <a:rPr lang="en-AU" sz="2000" b="1" dirty="0"/>
              <a:t>2013 </a:t>
            </a:r>
            <a:r>
              <a:rPr lang="en-AU" sz="2000" b="1" dirty="0" smtClean="0"/>
              <a:t>and has been the </a:t>
            </a:r>
            <a:r>
              <a:rPr lang="en-AU" sz="2000" b="1" dirty="0"/>
              <a:t>o</a:t>
            </a:r>
            <a:r>
              <a:rPr lang="en-AU" sz="2000" b="1" dirty="0" smtClean="0"/>
              <a:t>nly </a:t>
            </a:r>
            <a:r>
              <a:rPr lang="en-AU" sz="2000" b="1" dirty="0"/>
              <a:t>Year 1 launch site with </a:t>
            </a:r>
            <a:r>
              <a:rPr lang="en-AU" sz="2000" b="1" dirty="0" smtClean="0"/>
              <a:t>high </a:t>
            </a:r>
            <a:r>
              <a:rPr lang="en-AU" sz="2000" b="1" dirty="0"/>
              <a:t>levels of </a:t>
            </a:r>
            <a:r>
              <a:rPr lang="en-AU" sz="2000" b="1" dirty="0" smtClean="0"/>
              <a:t>mental health (MH)/psychosocial disability (PSD) activity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9298" y="1268760"/>
            <a:ext cx="1438998" cy="10081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2366535"/>
            <a:ext cx="1987583" cy="19265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4098728"/>
            <a:ext cx="1869172" cy="2640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35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1. How </a:t>
            </a:r>
            <a:r>
              <a:rPr lang="en-AU" b="1" dirty="0"/>
              <a:t>will PSD be understood and included under the NDIS?</a:t>
            </a:r>
            <a:r>
              <a:rPr lang="en-AU" dirty="0"/>
              <a:t/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600201"/>
            <a:ext cx="6501408" cy="4565103"/>
          </a:xfrm>
        </p:spPr>
        <p:txBody>
          <a:bodyPr/>
          <a:lstStyle/>
          <a:p>
            <a:pPr marL="0" indent="0">
              <a:buNone/>
            </a:pPr>
            <a:r>
              <a:rPr lang="en-AU" sz="1800" dirty="0" smtClean="0"/>
              <a:t>… in terms of:</a:t>
            </a:r>
          </a:p>
          <a:p>
            <a:pPr marL="0" indent="0">
              <a:buNone/>
            </a:pPr>
            <a:endParaRPr lang="en-AU" sz="1800" dirty="0" smtClean="0"/>
          </a:p>
          <a:p>
            <a:r>
              <a:rPr lang="en-AU" sz="2000" b="1" dirty="0" smtClean="0"/>
              <a:t>Access </a:t>
            </a:r>
            <a:r>
              <a:rPr lang="en-AU" sz="2000" b="1" dirty="0"/>
              <a:t>and eligibility</a:t>
            </a:r>
          </a:p>
          <a:p>
            <a:r>
              <a:rPr lang="en-AU" sz="2000" dirty="0"/>
              <a:t>Existing mental health community sector and public mental health programs</a:t>
            </a:r>
          </a:p>
          <a:p>
            <a:r>
              <a:rPr lang="en-AU" sz="2000" dirty="0"/>
              <a:t>Equity, monitoring and safeguard mechanisms, and </a:t>
            </a:r>
          </a:p>
          <a:p>
            <a:r>
              <a:rPr lang="en-AU" sz="2000" dirty="0"/>
              <a:t>Workforce appropriateness</a:t>
            </a:r>
            <a:r>
              <a:rPr lang="en-AU" sz="2000" dirty="0" smtClean="0"/>
              <a:t>.</a:t>
            </a:r>
          </a:p>
          <a:p>
            <a:endParaRPr lang="en-AU" sz="2000" dirty="0"/>
          </a:p>
          <a:p>
            <a:pPr marL="0" indent="0">
              <a:buNone/>
            </a:pPr>
            <a:r>
              <a:rPr lang="en-AU" sz="2000" b="1" dirty="0" smtClean="0">
                <a:solidFill>
                  <a:schemeClr val="accent6"/>
                </a:solidFill>
              </a:rPr>
              <a:t>… organisational readiness?</a:t>
            </a:r>
            <a:endParaRPr lang="en-AU" sz="2000" b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5694" y="4293096"/>
            <a:ext cx="3384640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51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/>
              <a:t>Access and eligibility</a:t>
            </a:r>
            <a:endParaRPr lang="en-A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1196752"/>
            <a:ext cx="9180512" cy="576064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AU" sz="3600" b="1" dirty="0" smtClean="0"/>
              <a:t>At the March Hunter NDIS &amp; MH ‘Community of Practice’ (COP) Forum:</a:t>
            </a:r>
          </a:p>
          <a:p>
            <a:r>
              <a:rPr lang="en-AU" sz="3300" dirty="0" smtClean="0"/>
              <a:t>NDIA </a:t>
            </a:r>
            <a:r>
              <a:rPr lang="en-AU" sz="3300" dirty="0"/>
              <a:t>reported </a:t>
            </a:r>
            <a:r>
              <a:rPr lang="en-AU" sz="3300" dirty="0" smtClean="0"/>
              <a:t>89 </a:t>
            </a:r>
            <a:r>
              <a:rPr lang="en-AU" sz="3300" dirty="0"/>
              <a:t>clients with ‘primary’ </a:t>
            </a:r>
            <a:r>
              <a:rPr lang="en-AU" sz="3300" dirty="0" smtClean="0"/>
              <a:t>PSD and </a:t>
            </a:r>
            <a:r>
              <a:rPr lang="en-AU" sz="3300" dirty="0"/>
              <a:t>75 now had plans. </a:t>
            </a:r>
            <a:endParaRPr lang="en-AU" sz="3300" dirty="0" smtClean="0"/>
          </a:p>
          <a:p>
            <a:r>
              <a:rPr lang="en-AU" sz="3300" dirty="0" smtClean="0"/>
              <a:t>HNEMHS </a:t>
            </a:r>
            <a:r>
              <a:rPr lang="en-AU" sz="3300" dirty="0"/>
              <a:t>reported </a:t>
            </a:r>
            <a:r>
              <a:rPr lang="en-AU" sz="3300" dirty="0" smtClean="0"/>
              <a:t>63 </a:t>
            </a:r>
            <a:r>
              <a:rPr lang="en-AU" sz="3300" dirty="0"/>
              <a:t>referrals of people to NDIA from </a:t>
            </a:r>
            <a:r>
              <a:rPr lang="en-AU" sz="3300" dirty="0" smtClean="0"/>
              <a:t>hospitals </a:t>
            </a:r>
            <a:r>
              <a:rPr lang="en-AU" sz="3300" dirty="0"/>
              <a:t>(19 </a:t>
            </a:r>
            <a:r>
              <a:rPr lang="en-AU" sz="3300" dirty="0" smtClean="0"/>
              <a:t>people accepted) and community team caseloads being audited.</a:t>
            </a:r>
          </a:p>
          <a:p>
            <a:pPr marL="0" indent="0">
              <a:buNone/>
            </a:pPr>
            <a:endParaRPr lang="en-AU" sz="3300" dirty="0" smtClean="0"/>
          </a:p>
          <a:p>
            <a:pPr marL="0" indent="0">
              <a:buNone/>
            </a:pPr>
            <a:r>
              <a:rPr lang="en-AU" sz="3600" b="1" dirty="0"/>
              <a:t>A</a:t>
            </a:r>
            <a:r>
              <a:rPr lang="en-AU" sz="3600" b="1" dirty="0" smtClean="0"/>
              <a:t>t </a:t>
            </a:r>
            <a:r>
              <a:rPr lang="en-AU" sz="3600" b="1" dirty="0"/>
              <a:t>the end of March, 531 </a:t>
            </a:r>
            <a:r>
              <a:rPr lang="en-AU" sz="3600" b="1" dirty="0" smtClean="0"/>
              <a:t>people with PSD </a:t>
            </a:r>
            <a:r>
              <a:rPr lang="en-AU" sz="3600" b="1" dirty="0"/>
              <a:t>had accessed the NDIS </a:t>
            </a:r>
            <a:r>
              <a:rPr lang="en-AU" sz="3600" b="1" dirty="0" smtClean="0"/>
              <a:t>nationally:</a:t>
            </a:r>
          </a:p>
          <a:p>
            <a:r>
              <a:rPr lang="en-AU" sz="3300" dirty="0" smtClean="0"/>
              <a:t>298 primary PSD (and 93 with approved plans)</a:t>
            </a:r>
          </a:p>
          <a:p>
            <a:r>
              <a:rPr lang="en-AU" sz="3300" dirty="0" smtClean="0"/>
              <a:t>233 secondary PSD</a:t>
            </a:r>
          </a:p>
          <a:p>
            <a:pPr marL="0" indent="0">
              <a:buNone/>
            </a:pPr>
            <a:endParaRPr lang="en-AU" sz="3300" dirty="0"/>
          </a:p>
          <a:p>
            <a:pPr marL="0" indent="0">
              <a:buNone/>
            </a:pPr>
            <a:r>
              <a:rPr lang="en-AU" sz="3600" b="1" dirty="0" smtClean="0"/>
              <a:t>This is </a:t>
            </a:r>
            <a:r>
              <a:rPr lang="en-AU" sz="3600" b="1" dirty="0"/>
              <a:t>less than 1% of the target of </a:t>
            </a:r>
            <a:r>
              <a:rPr lang="en-AU" sz="3600" b="1" dirty="0" smtClean="0"/>
              <a:t>57K people </a:t>
            </a:r>
            <a:r>
              <a:rPr lang="en-AU" sz="3600" b="1" dirty="0"/>
              <a:t>with </a:t>
            </a:r>
            <a:r>
              <a:rPr lang="en-AU" sz="3600" b="1" dirty="0" smtClean="0"/>
              <a:t>PSD </a:t>
            </a:r>
            <a:r>
              <a:rPr lang="en-AU" sz="3600" b="1" dirty="0"/>
              <a:t>intended </a:t>
            </a:r>
            <a:r>
              <a:rPr lang="en-AU" sz="3600" b="1" dirty="0" smtClean="0"/>
              <a:t>to access </a:t>
            </a:r>
            <a:r>
              <a:rPr lang="en-AU" sz="3600" b="1" dirty="0"/>
              <a:t>NDIS support by the end of the 3</a:t>
            </a:r>
            <a:r>
              <a:rPr lang="en-AU" sz="3600" b="1" dirty="0" smtClean="0"/>
              <a:t> year trial:</a:t>
            </a:r>
          </a:p>
          <a:p>
            <a:r>
              <a:rPr lang="en-AU" sz="3300" dirty="0" smtClean="0"/>
              <a:t>13</a:t>
            </a:r>
            <a:r>
              <a:rPr lang="en-AU" sz="3300" dirty="0"/>
              <a:t>% of </a:t>
            </a:r>
            <a:r>
              <a:rPr lang="en-AU" sz="3300" dirty="0" smtClean="0"/>
              <a:t>430K </a:t>
            </a:r>
            <a:r>
              <a:rPr lang="en-AU" sz="3300" dirty="0"/>
              <a:t>people </a:t>
            </a:r>
            <a:r>
              <a:rPr lang="en-AU" sz="3300" dirty="0" smtClean="0"/>
              <a:t>nationally</a:t>
            </a:r>
          </a:p>
          <a:p>
            <a:r>
              <a:rPr lang="en-AU" sz="3300" dirty="0" smtClean="0"/>
              <a:t>19K people </a:t>
            </a:r>
            <a:r>
              <a:rPr lang="en-AU" sz="3300" dirty="0"/>
              <a:t>in NSW, </a:t>
            </a:r>
            <a:r>
              <a:rPr lang="en-AU" sz="3300" dirty="0" smtClean="0"/>
              <a:t>and</a:t>
            </a:r>
          </a:p>
          <a:p>
            <a:r>
              <a:rPr lang="en-AU" sz="3300" dirty="0" smtClean="0"/>
              <a:t>1,300 </a:t>
            </a:r>
            <a:r>
              <a:rPr lang="en-AU" sz="3300" dirty="0"/>
              <a:t>people </a:t>
            </a:r>
            <a:r>
              <a:rPr lang="en-AU" sz="3300" dirty="0" smtClean="0"/>
              <a:t>in the NSW Hunter </a:t>
            </a:r>
            <a:r>
              <a:rPr lang="en-AU" sz="3300" dirty="0"/>
              <a:t>trial </a:t>
            </a:r>
            <a:r>
              <a:rPr lang="en-AU" sz="3300" dirty="0" smtClean="0"/>
              <a:t>site.  </a:t>
            </a:r>
          </a:p>
          <a:p>
            <a:endParaRPr lang="en-AU" dirty="0"/>
          </a:p>
          <a:p>
            <a:endParaRPr lang="en-AU" dirty="0" smtClean="0"/>
          </a:p>
          <a:p>
            <a:pPr marL="0" indent="0">
              <a:buNone/>
            </a:pPr>
            <a:r>
              <a:rPr lang="en-AU" sz="3300" i="1" dirty="0" smtClean="0">
                <a:solidFill>
                  <a:schemeClr val="accent6">
                    <a:lumMod val="75000"/>
                  </a:schemeClr>
                </a:solidFill>
              </a:rPr>
              <a:t>“It’s not about numbers … it’s about people!” </a:t>
            </a:r>
            <a:r>
              <a:rPr lang="en-AU" sz="3300" dirty="0" smtClean="0">
                <a:solidFill>
                  <a:schemeClr val="accent6">
                    <a:lumMod val="75000"/>
                  </a:schemeClr>
                </a:solidFill>
              </a:rPr>
              <a:t>(what do you think</a:t>
            </a:r>
            <a:r>
              <a:rPr lang="en-AU" sz="3300" i="1" dirty="0" smtClean="0">
                <a:solidFill>
                  <a:schemeClr val="accent6">
                    <a:lumMod val="75000"/>
                  </a:schemeClr>
                </a:solidFill>
              </a:rPr>
              <a:t>?)</a:t>
            </a:r>
          </a:p>
          <a:p>
            <a:pPr marL="0" indent="0">
              <a:buNone/>
            </a:pPr>
            <a:r>
              <a:rPr lang="en-AU" sz="3300" b="1" dirty="0" smtClean="0">
                <a:solidFill>
                  <a:schemeClr val="accent6">
                    <a:lumMod val="75000"/>
                  </a:schemeClr>
                </a:solidFill>
              </a:rPr>
              <a:t>LESSON: It’s about both people with PSD accessing the NDIS </a:t>
            </a:r>
            <a:r>
              <a:rPr lang="en-AU" sz="3300" b="1" u="sng" dirty="0" smtClean="0">
                <a:solidFill>
                  <a:schemeClr val="accent6">
                    <a:lumMod val="75000"/>
                  </a:schemeClr>
                </a:solidFill>
              </a:rPr>
              <a:t>and</a:t>
            </a:r>
            <a:r>
              <a:rPr lang="en-AU" sz="3300" b="1" dirty="0" smtClean="0">
                <a:solidFill>
                  <a:schemeClr val="accent6">
                    <a:lumMod val="75000"/>
                  </a:schemeClr>
                </a:solidFill>
              </a:rPr>
              <a:t> the numbers of them accessing.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2852936"/>
            <a:ext cx="741571" cy="1050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592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 smtClean="0"/>
              <a:t>2. The </a:t>
            </a:r>
            <a:r>
              <a:rPr lang="en-AU" b="1" dirty="0"/>
              <a:t>wider NDIS and health services interface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700808"/>
            <a:ext cx="7581528" cy="453650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AU" b="1" dirty="0" smtClean="0"/>
              <a:t>… including but not limited to physical health and substance abuse (ie, health and disability/social care interface)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3200" b="1" dirty="0" smtClean="0"/>
              <a:t>2013 implementation structures</a:t>
            </a:r>
            <a:endParaRPr lang="en-AU" sz="3200" b="1" dirty="0"/>
          </a:p>
          <a:p>
            <a:r>
              <a:rPr lang="en-AU" dirty="0"/>
              <a:t>Fortnightly NDIA/HNELHD NDIS implementation meeting</a:t>
            </a:r>
          </a:p>
          <a:p>
            <a:r>
              <a:rPr lang="en-AU" dirty="0"/>
              <a:t>17 October </a:t>
            </a:r>
            <a:r>
              <a:rPr lang="en-AU" dirty="0" smtClean="0"/>
              <a:t>FaCS/NSW </a:t>
            </a:r>
            <a:r>
              <a:rPr lang="en-AU" dirty="0"/>
              <a:t>Health </a:t>
            </a:r>
            <a:r>
              <a:rPr lang="en-AU" dirty="0" smtClean="0"/>
              <a:t>‘Pathways’ Meeting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sz="3200" b="1" dirty="0" smtClean="0"/>
              <a:t>2014 implementation structures</a:t>
            </a:r>
            <a:endParaRPr lang="en-AU" sz="3200" b="1" dirty="0"/>
          </a:p>
          <a:p>
            <a:r>
              <a:rPr lang="en-AU" dirty="0"/>
              <a:t>Maturation of operational and governance structures</a:t>
            </a:r>
          </a:p>
          <a:p>
            <a:r>
              <a:rPr lang="en-AU" dirty="0"/>
              <a:t>NDIS Operational Working </a:t>
            </a:r>
            <a:r>
              <a:rPr lang="en-AU" dirty="0" smtClean="0"/>
              <a:t>Group (NDIA, FaCS, HNELHD)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	Physical health SMEG</a:t>
            </a:r>
          </a:p>
          <a:p>
            <a:pPr marL="0" indent="0">
              <a:buNone/>
            </a:pPr>
            <a:r>
              <a:rPr lang="en-AU" dirty="0"/>
              <a:t>	Child and adolescent SMEG</a:t>
            </a:r>
          </a:p>
          <a:p>
            <a:pPr marL="0" indent="0">
              <a:buNone/>
            </a:pPr>
            <a:r>
              <a:rPr lang="en-AU" dirty="0"/>
              <a:t>	MH SMEG (MHCC invited every 2nd month</a:t>
            </a:r>
            <a:r>
              <a:rPr lang="en-AU" dirty="0" smtClean="0"/>
              <a:t>)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b="1" dirty="0" smtClean="0">
                <a:solidFill>
                  <a:schemeClr val="accent6">
                    <a:lumMod val="75000"/>
                  </a:schemeClr>
                </a:solidFill>
              </a:rPr>
              <a:t>LESSON: It’s about people with complex health and social needs and consumer &amp; carer representation is critical to getting it right!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9841" y="3484866"/>
            <a:ext cx="2136695" cy="160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584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200" b="1" dirty="0" smtClean="0"/>
              <a:t>3. People </a:t>
            </a:r>
            <a:r>
              <a:rPr lang="en-AU" sz="3200" b="1" dirty="0"/>
              <a:t>with co-existing </a:t>
            </a:r>
            <a:r>
              <a:rPr lang="en-AU" sz="3200" b="1" dirty="0" smtClean="0"/>
              <a:t>difficulties</a:t>
            </a:r>
            <a:endParaRPr lang="en-AU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600201"/>
            <a:ext cx="8712968" cy="44210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sz="2300" b="1" dirty="0" smtClean="0"/>
              <a:t>… including but not limited to intellectual</a:t>
            </a:r>
            <a:r>
              <a:rPr lang="en-AU" sz="2300" b="1" dirty="0"/>
              <a:t>, physical, sensory and other disability</a:t>
            </a:r>
            <a:r>
              <a:rPr lang="en-AU" sz="2300" b="1" dirty="0" smtClean="0"/>
              <a:t>)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sz="2400" dirty="0"/>
              <a:t>Improved access to specialist MH treatment services for all (including prevention, promotion and early intervention services)</a:t>
            </a:r>
          </a:p>
          <a:p>
            <a:r>
              <a:rPr lang="en-AU" sz="2400" dirty="0" smtClean="0"/>
              <a:t>How to deliver coordinated &amp; integrated health and social services</a:t>
            </a:r>
          </a:p>
          <a:p>
            <a:r>
              <a:rPr lang="en-AU" sz="2400" dirty="0" smtClean="0"/>
              <a:t>What is a clinical and non-clinical service or ‘intervention’?</a:t>
            </a:r>
          </a:p>
          <a:p>
            <a:pPr marL="0" indent="0">
              <a:buNone/>
            </a:pPr>
            <a:endParaRPr lang="en-AU" dirty="0" smtClean="0"/>
          </a:p>
          <a:p>
            <a:pPr marL="0" indent="0">
              <a:buNone/>
            </a:pPr>
            <a:r>
              <a:rPr lang="en-AU" sz="2300" b="1" dirty="0" smtClean="0">
                <a:solidFill>
                  <a:schemeClr val="accent6">
                    <a:lumMod val="75000"/>
                  </a:schemeClr>
                </a:solidFill>
              </a:rPr>
              <a:t>Lesson: We need to better understand health &amp; disability role delineations as currently articulated in the ‘in-principle’ agreements (and include local level variations).</a:t>
            </a:r>
            <a:endParaRPr lang="en-AU" sz="23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3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/>
              <a:t>Symposium Participants</a:t>
            </a:r>
            <a:endParaRPr lang="en-A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2026642"/>
            <a:ext cx="7797552" cy="4354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 smtClean="0"/>
              <a:t>Chair/facilitator: </a:t>
            </a:r>
            <a:r>
              <a:rPr lang="en-AU" sz="2000" dirty="0" smtClean="0"/>
              <a:t>Pamela Rutledge – CEO, RichmondPRA</a:t>
            </a:r>
          </a:p>
          <a:p>
            <a:pPr marL="0" indent="0">
              <a:buNone/>
            </a:pPr>
            <a:endParaRPr lang="en-AU" sz="1600" dirty="0" smtClean="0"/>
          </a:p>
          <a:p>
            <a:r>
              <a:rPr lang="en-AU" sz="1900" dirty="0"/>
              <a:t>Eddie Bartnik (National Disability Insurance Agency)</a:t>
            </a:r>
          </a:p>
          <a:p>
            <a:pPr lvl="1"/>
            <a:r>
              <a:rPr lang="en-AU" sz="2000" b="1" i="1" dirty="0"/>
              <a:t>Bringing the health and disability sectors together to maximise the NDIS opportunity</a:t>
            </a:r>
          </a:p>
          <a:p>
            <a:r>
              <a:rPr lang="en-AU" sz="1900" dirty="0" smtClean="0"/>
              <a:t>Tina </a:t>
            </a:r>
            <a:r>
              <a:rPr lang="en-AU" sz="1900" dirty="0"/>
              <a:t>Smith (Mental Health Coordinating </a:t>
            </a:r>
            <a:r>
              <a:rPr lang="en-AU" sz="1900" dirty="0" smtClean="0"/>
              <a:t>Council)</a:t>
            </a:r>
          </a:p>
          <a:p>
            <a:pPr lvl="1"/>
            <a:r>
              <a:rPr lang="en-AU" sz="2000" b="1" i="1" dirty="0" smtClean="0"/>
              <a:t>Experiences </a:t>
            </a:r>
            <a:r>
              <a:rPr lang="en-AU" sz="2000" b="1" i="1" dirty="0"/>
              <a:t>and lessons from the NSW Hunter pilot site</a:t>
            </a:r>
          </a:p>
          <a:p>
            <a:r>
              <a:rPr lang="en-AU" sz="1800" dirty="0" smtClean="0"/>
              <a:t>Rod Astbury </a:t>
            </a:r>
            <a:r>
              <a:rPr lang="en-AU" sz="1800" dirty="0"/>
              <a:t>(WA </a:t>
            </a:r>
            <a:r>
              <a:rPr lang="en-AU" sz="1800" dirty="0" smtClean="0"/>
              <a:t>Association for Mental Health)         </a:t>
            </a:r>
          </a:p>
          <a:p>
            <a:pPr lvl="1"/>
            <a:r>
              <a:rPr lang="en-AU" sz="2000" b="1" dirty="0" smtClean="0"/>
              <a:t>Community sector perspectives on WA </a:t>
            </a:r>
            <a:r>
              <a:rPr lang="en-AU" sz="2000" b="1" dirty="0"/>
              <a:t>experiences and lessons from preparing and setting up two pilot sites</a:t>
            </a:r>
          </a:p>
          <a:p>
            <a:r>
              <a:rPr lang="en-AU" sz="1800" dirty="0" smtClean="0"/>
              <a:t>Liz Ruck </a:t>
            </a:r>
            <a:r>
              <a:rPr lang="en-AU" sz="1800" dirty="0"/>
              <a:t>(Mental </a:t>
            </a:r>
            <a:r>
              <a:rPr lang="en-AU" sz="1800" dirty="0" smtClean="0"/>
              <a:t>Health Australia)</a:t>
            </a:r>
          </a:p>
          <a:p>
            <a:pPr lvl="1"/>
            <a:r>
              <a:rPr lang="en-AU" sz="2000" b="1" dirty="0" smtClean="0"/>
              <a:t>Mental </a:t>
            </a:r>
            <a:r>
              <a:rPr lang="en-AU" sz="2000" b="1" dirty="0"/>
              <a:t>health sector capacity building for the </a:t>
            </a:r>
            <a:r>
              <a:rPr lang="en-AU" sz="2000" b="1" dirty="0" smtClean="0"/>
              <a:t>NDIS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7067" y="5805264"/>
            <a:ext cx="470746" cy="6922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885" y="1455440"/>
            <a:ext cx="2138363" cy="53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1756" y="3792714"/>
            <a:ext cx="1280040" cy="63188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2336" y="3015293"/>
            <a:ext cx="1320207" cy="3709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40776" y="4881385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44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200" b="1" dirty="0" smtClean="0"/>
              <a:t>4. The </a:t>
            </a:r>
            <a:r>
              <a:rPr lang="en-AU" sz="3200" b="1" dirty="0"/>
              <a:t>suitability of the assessment </a:t>
            </a:r>
            <a:r>
              <a:rPr lang="en-AU" sz="3200" b="1" dirty="0" smtClean="0"/>
              <a:t>tool/s</a:t>
            </a:r>
            <a:endParaRPr lang="en-AU" sz="32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8280920" cy="460851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AU" sz="2100" b="1" dirty="0" smtClean="0"/>
              <a:t>No public acknowledgment about the assessment and care planning tools being used by the NDIA. However …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sz="2200" dirty="0" smtClean="0"/>
              <a:t>NDIA – modified Support Intensity Scale (SIS)</a:t>
            </a:r>
          </a:p>
          <a:p>
            <a:r>
              <a:rPr lang="en-AU" sz="2200" dirty="0" smtClean="0"/>
              <a:t>Partners in Recovery – Modified CANSAS</a:t>
            </a:r>
          </a:p>
          <a:p>
            <a:r>
              <a:rPr lang="en-AU" sz="2200" dirty="0" smtClean="0"/>
              <a:t>PWC recommendation for NDIS to use WHODAS 2 (designed to bring health and disability/social care together)</a:t>
            </a:r>
          </a:p>
          <a:p>
            <a:endParaRPr lang="en-AU" dirty="0"/>
          </a:p>
          <a:p>
            <a:pPr marL="0" indent="0">
              <a:buNone/>
            </a:pPr>
            <a:r>
              <a:rPr lang="en-AU" sz="2300" b="1" dirty="0" smtClean="0">
                <a:solidFill>
                  <a:schemeClr val="accent6">
                    <a:lumMod val="75000"/>
                  </a:schemeClr>
                </a:solidFill>
              </a:rPr>
              <a:t>LESSON: Assessment and care planning tools and processes need to be consistent with what is known to be good practice in recovery oriented and trauma informed service delivery</a:t>
            </a:r>
            <a:endParaRPr lang="en-AU" sz="23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35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AU" sz="3200" b="1" dirty="0" smtClean="0"/>
              <a:t>5. Contribute </a:t>
            </a:r>
            <a:r>
              <a:rPr lang="en-AU" sz="3200" b="1" dirty="0"/>
              <a:t>to the national discourse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2840" y="1124744"/>
            <a:ext cx="6573416" cy="54006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AU" sz="5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Ongoing collaboration with a range of national stakeholders</a:t>
            </a:r>
          </a:p>
          <a:p>
            <a:pPr marL="0" indent="0">
              <a:buNone/>
            </a:pPr>
            <a:endParaRPr lang="en-AU" sz="5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r>
              <a:rPr lang="en-AU" sz="5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MHCC </a:t>
            </a:r>
            <a:r>
              <a:rPr lang="en-AU" sz="5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MOU with the National Disability Service (NDS)</a:t>
            </a:r>
          </a:p>
          <a:p>
            <a:pPr marL="0" lvl="0" indent="0">
              <a:buNone/>
            </a:pPr>
            <a:endParaRPr lang="en-AU" sz="5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5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NSW representation to the MHA NDIS Capacity Building Project </a:t>
            </a:r>
          </a:p>
          <a:p>
            <a:pPr marL="0" lvl="0" indent="0">
              <a:buNone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endParaRPr lang="en-AU" sz="2000" b="1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en-AU" sz="25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Project </a:t>
            </a:r>
            <a:r>
              <a:rPr lang="en-AU" sz="2500" b="1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Advisory Group</a:t>
            </a:r>
            <a:r>
              <a:rPr lang="en-AU" sz="25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endParaRPr lang="en-AU" sz="2500" u="sng" dirty="0" smtClean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Tina Smith/MHCC</a:t>
            </a:r>
            <a:endParaRPr lang="en-AU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r>
              <a:rPr lang="en-AU" sz="2500" b="1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Working Groups</a:t>
            </a:r>
            <a:r>
              <a:rPr lang="en-AU" sz="25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(5)</a:t>
            </a:r>
            <a:endParaRPr lang="en-AU" sz="2500" b="1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Scheme design and administrative arrangements </a:t>
            </a:r>
            <a:endParaRPr lang="en-A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Tully Rosen/MHCC, Mark Cliff/Richmond PRA – </a:t>
            </a:r>
            <a:r>
              <a:rPr lang="en-A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Hunter &amp; Sally Regan/PIR (</a:t>
            </a:r>
            <a:r>
              <a:rPr lang="en-A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Hunter </a:t>
            </a:r>
            <a:r>
              <a:rPr lang="en-A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Medicare </a:t>
            </a:r>
            <a:r>
              <a:rPr lang="en-A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Local)</a:t>
            </a:r>
          </a:p>
          <a:p>
            <a:pPr marL="0" lvl="0" indent="0">
              <a:buNone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Assessment and eligibility </a:t>
            </a:r>
            <a:endParaRPr lang="en-A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Rob Ramjan/SFNSW &amp;</a:t>
            </a:r>
            <a:r>
              <a:rPr lang="en-A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n-A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Nicola O’Brien/Neami </a:t>
            </a:r>
            <a:r>
              <a:rPr lang="en-A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National (Hunter)</a:t>
            </a:r>
            <a:endParaRPr lang="en-A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Monitoring, evaluation and service quality</a:t>
            </a:r>
            <a:endParaRPr lang="en-A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Tully </a:t>
            </a:r>
            <a:r>
              <a:rPr lang="en-A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Rosen/MHCC, Janelle Heatley/Aftercare (Hunter) &amp; Mark McCormack/SFNSW (consumer representative)</a:t>
            </a:r>
            <a:endParaRPr lang="en-A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Supported decision making and diverse groups</a:t>
            </a:r>
            <a:endParaRPr lang="en-A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Kieran Condell/SFNSW</a:t>
            </a:r>
          </a:p>
          <a:p>
            <a:pPr marL="0" lvl="0" indent="0">
              <a:buNone/>
            </a:pPr>
            <a:r>
              <a:rPr lang="en-A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	Organisational readiness and workforce</a:t>
            </a:r>
            <a:endParaRPr lang="en-A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2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	Tina Smith/MHCC (Chair</a:t>
            </a:r>
            <a:r>
              <a:rPr lang="en-A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)</a:t>
            </a:r>
          </a:p>
          <a:p>
            <a:pPr marL="0" lvl="0" indent="0">
              <a:buNone/>
            </a:pPr>
            <a:endParaRPr lang="en-AU" sz="20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endParaRPr lang="en-AU" sz="3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lvl="0" indent="0">
              <a:buNone/>
            </a:pPr>
            <a:r>
              <a:rPr lang="en-AU" sz="4500" b="1" dirty="0" smtClean="0">
                <a:solidFill>
                  <a:schemeClr val="accent6">
                    <a:lumMod val="75000"/>
                  </a:schemeClr>
                </a:solidFill>
              </a:rPr>
              <a:t>LESSON: Our learning is going to be continuing for a long time and so how do we best maximise this?</a:t>
            </a:r>
            <a:endParaRPr lang="en-AU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110" y="1417638"/>
            <a:ext cx="2306506" cy="17298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24497"/>
            <a:ext cx="2242360" cy="1200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46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/>
              <a:t>NSW Perspective on NDIS …..</a:t>
            </a:r>
            <a:endParaRPr lang="en-A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568952" cy="43204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sz="2100" dirty="0" smtClean="0"/>
              <a:t>The 10:30 AM Friday 29/8 paper will address:</a:t>
            </a:r>
          </a:p>
          <a:p>
            <a:pPr marL="0" indent="0">
              <a:buNone/>
            </a:pPr>
            <a:endParaRPr lang="en-AU" dirty="0" smtClean="0"/>
          </a:p>
          <a:p>
            <a:r>
              <a:rPr lang="en-AU" sz="2400" dirty="0" smtClean="0"/>
              <a:t>Activities undertaken through the MHCC NDIS ‘MH analysis’ partnership with the NSW MH Commission</a:t>
            </a:r>
          </a:p>
          <a:p>
            <a:r>
              <a:rPr lang="en-AU" sz="2400" dirty="0" smtClean="0"/>
              <a:t>Hunter NDIS &amp; MH ‘Community of Practice’ (COP) Forum</a:t>
            </a:r>
          </a:p>
          <a:p>
            <a:r>
              <a:rPr lang="en-AU" sz="2400" dirty="0" smtClean="0"/>
              <a:t>Consumer &amp; carer representation and participation in NDIS implementation &amp; evaluation</a:t>
            </a:r>
          </a:p>
          <a:p>
            <a:r>
              <a:rPr lang="en-AU" sz="2400" dirty="0"/>
              <a:t>Establishment of NDIA/HNEMHS MH Subject Matter Reference Group</a:t>
            </a:r>
          </a:p>
          <a:p>
            <a:r>
              <a:rPr lang="en-AU" sz="2400" dirty="0" smtClean="0"/>
              <a:t>Engagement with MHCA NDIS Capacity Building Project</a:t>
            </a:r>
          </a:p>
          <a:p>
            <a:endParaRPr lang="en-AU" sz="2600" dirty="0"/>
          </a:p>
          <a:p>
            <a:pPr marL="0" indent="0">
              <a:buNone/>
            </a:pPr>
            <a:r>
              <a:rPr lang="en-AU" sz="2100" dirty="0" smtClean="0">
                <a:hlinkClick r:id="rId2"/>
              </a:rPr>
              <a:t>http://www.mhcc.org.au/policy-advocacy-reform/influence-and-reform/ndis-and-mental-healthpsychosocial-disability.aspx</a:t>
            </a:r>
            <a:endParaRPr lang="en-AU" sz="2100" dirty="0" smtClean="0"/>
          </a:p>
          <a:p>
            <a:pPr marL="0" indent="0">
              <a:buNone/>
            </a:pPr>
            <a:endParaRPr lang="en-AU" sz="2100" dirty="0"/>
          </a:p>
          <a:p>
            <a:pPr marL="0" indent="0">
              <a:buNone/>
            </a:pPr>
            <a:r>
              <a:rPr lang="en-AU" sz="2100" dirty="0" smtClean="0"/>
              <a:t>… or ….                          :  </a:t>
            </a:r>
            <a:r>
              <a:rPr lang="en-AU" sz="2100" b="1" dirty="0" smtClean="0">
                <a:solidFill>
                  <a:schemeClr val="accent6">
                    <a:lumMod val="75000"/>
                  </a:schemeClr>
                </a:solidFill>
              </a:rPr>
              <a:t>MHCC NDIS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5420479"/>
            <a:ext cx="1324744" cy="4519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0312" y="5805264"/>
            <a:ext cx="1371719" cy="67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39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WA experiences and lessons from preparing and setting up two pilot </a:t>
            </a:r>
            <a:r>
              <a:rPr lang="en-AU" b="1" dirty="0" smtClean="0"/>
              <a:t>sites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2636911"/>
            <a:ext cx="8733656" cy="3384377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Rod Astbury </a:t>
            </a:r>
          </a:p>
          <a:p>
            <a:pPr marL="0" indent="0" algn="ctr">
              <a:buNone/>
            </a:pPr>
            <a:r>
              <a:rPr lang="en-AU" dirty="0" smtClean="0"/>
              <a:t>Executive Director</a:t>
            </a:r>
          </a:p>
          <a:p>
            <a:pPr marL="0" indent="0" algn="ctr">
              <a:buNone/>
            </a:pPr>
            <a:r>
              <a:rPr lang="en-AU" dirty="0" smtClean="0"/>
              <a:t>WA Association for Mental Health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627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Mental health sector capacity building for the </a:t>
            </a:r>
            <a:r>
              <a:rPr lang="en-AU" b="1" dirty="0" smtClean="0"/>
              <a:t>NDIS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6512" y="2420887"/>
            <a:ext cx="9073008" cy="2160241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smtClean="0"/>
              <a:t>Liz Ruck</a:t>
            </a:r>
          </a:p>
          <a:p>
            <a:pPr marL="0" indent="0" algn="ctr">
              <a:buNone/>
            </a:pPr>
            <a:r>
              <a:rPr lang="en-AU" dirty="0" smtClean="0"/>
              <a:t>Senior Policy Advisor </a:t>
            </a:r>
          </a:p>
          <a:p>
            <a:pPr marL="0" indent="0" algn="ctr">
              <a:buNone/>
            </a:pPr>
            <a:r>
              <a:rPr lang="en-AU" dirty="0" smtClean="0"/>
              <a:t>(NDIS Capacity Building Project, Project Manager)</a:t>
            </a:r>
          </a:p>
          <a:p>
            <a:pPr marL="0" indent="0" algn="ctr">
              <a:buNone/>
            </a:pPr>
            <a:r>
              <a:rPr lang="en-AU" dirty="0" smtClean="0"/>
              <a:t>Mental </a:t>
            </a:r>
            <a:r>
              <a:rPr lang="en-AU" dirty="0"/>
              <a:t>Health Australia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5071169"/>
            <a:ext cx="1007740" cy="148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86313" y="2515658"/>
            <a:ext cx="3960000" cy="1346522"/>
          </a:xfrm>
        </p:spPr>
        <p:txBody>
          <a:bodyPr/>
          <a:lstStyle/>
          <a:p>
            <a:r>
              <a:rPr lang="en-AU" dirty="0" smtClean="0"/>
              <a:t>NDIS: how is mental health faring?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86313" y="4069080"/>
            <a:ext cx="3960000" cy="359073"/>
          </a:xfrm>
        </p:spPr>
        <p:txBody>
          <a:bodyPr/>
          <a:lstStyle/>
          <a:p>
            <a:r>
              <a:rPr lang="en-AU" dirty="0" smtClean="0"/>
              <a:t>A national perspective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6429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8" y="245706"/>
            <a:ext cx="7143050" cy="283732"/>
          </a:xfrm>
        </p:spPr>
        <p:txBody>
          <a:bodyPr/>
          <a:lstStyle/>
          <a:p>
            <a:r>
              <a:rPr lang="en-AU" sz="2800" dirty="0" smtClean="0"/>
              <a:t>Key Concepts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2" y="982663"/>
            <a:ext cx="7085635" cy="5113337"/>
          </a:xfrm>
        </p:spPr>
        <p:txBody>
          <a:bodyPr/>
          <a:lstStyle/>
          <a:p>
            <a:pPr marL="998100" lvl="7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998100" lvl="7" indent="-3429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NDIS is an </a:t>
            </a:r>
            <a:r>
              <a:rPr lang="en-AU" sz="3200" dirty="0"/>
              <a:t>insurance</a:t>
            </a:r>
            <a:r>
              <a:rPr lang="en-AU" sz="3200" dirty="0" smtClean="0"/>
              <a:t> model not a service system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Mental </a:t>
            </a:r>
            <a:r>
              <a:rPr lang="en-AU" sz="3200" dirty="0"/>
              <a:t>illness ≠ psychosocial disability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1,2,3 </a:t>
            </a:r>
            <a:r>
              <a:rPr lang="en-AU" sz="3200" dirty="0"/>
              <a:t>– support is tiered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The </a:t>
            </a:r>
            <a:r>
              <a:rPr lang="en-AU" sz="3200" dirty="0"/>
              <a:t>scheme is in transition</a:t>
            </a:r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7992" cy="192360"/>
          </a:xfrm>
        </p:spPr>
        <p:txBody>
          <a:bodyPr/>
          <a:lstStyle/>
          <a:p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0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8" y="245706"/>
            <a:ext cx="7143050" cy="283732"/>
          </a:xfrm>
        </p:spPr>
        <p:txBody>
          <a:bodyPr/>
          <a:lstStyle/>
          <a:p>
            <a:r>
              <a:rPr lang="en-AU" sz="2800" dirty="0" smtClean="0"/>
              <a:t>Where are we at?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2" y="982663"/>
            <a:ext cx="7085635" cy="5113337"/>
          </a:xfrm>
        </p:spPr>
        <p:txBody>
          <a:bodyPr/>
          <a:lstStyle/>
          <a:p>
            <a:pPr marL="998100" lvl="7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998100" lvl="7" indent="-3429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/>
              <a:t>MHA ❤ NDIS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/>
              <a:t>Opportunities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Many unanswered questions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Limited trial site experiences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Fundamental policy concerns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Major implementation challenges</a:t>
            </a:r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7992" cy="192360"/>
          </a:xfrm>
        </p:spPr>
        <p:txBody>
          <a:bodyPr/>
          <a:lstStyle/>
          <a:p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56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8" y="245706"/>
            <a:ext cx="7143050" cy="283732"/>
          </a:xfrm>
        </p:spPr>
        <p:txBody>
          <a:bodyPr/>
          <a:lstStyle/>
          <a:p>
            <a:r>
              <a:rPr lang="en-AU" sz="2800" dirty="0" smtClean="0"/>
              <a:t>Opportunities = work to do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2" y="982663"/>
            <a:ext cx="7085635" cy="5113337"/>
          </a:xfrm>
        </p:spPr>
        <p:txBody>
          <a:bodyPr/>
          <a:lstStyle/>
          <a:p>
            <a:pPr marL="998100" lvl="7" indent="-3429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998100" lvl="7" indent="-342900">
              <a:buFont typeface="Arial" panose="020B0604020202020204" pitchFamily="34" charset="0"/>
              <a:buChar char="•"/>
            </a:pPr>
            <a:endParaRPr lang="en-AU" sz="3200" dirty="0"/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Implementation</a:t>
            </a:r>
          </a:p>
          <a:p>
            <a:pPr marL="1430100" lvl="8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000" dirty="0" smtClean="0"/>
              <a:t>1</a:t>
            </a:r>
            <a:r>
              <a:rPr lang="en-AU" sz="3000" baseline="30000" dirty="0" smtClean="0"/>
              <a:t>st</a:t>
            </a:r>
            <a:r>
              <a:rPr lang="en-AU" sz="3000" dirty="0" smtClean="0"/>
              <a:t> order priorities</a:t>
            </a:r>
          </a:p>
          <a:p>
            <a:pPr marL="1430100" lvl="8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000" dirty="0" smtClean="0"/>
              <a:t>2</a:t>
            </a:r>
            <a:r>
              <a:rPr lang="en-AU" sz="3000" baseline="30000" dirty="0" smtClean="0"/>
              <a:t>nd</a:t>
            </a:r>
            <a:r>
              <a:rPr lang="en-AU" sz="3000" dirty="0" smtClean="0"/>
              <a:t> order prioities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AU" sz="3200" dirty="0" smtClean="0"/>
              <a:t>Policy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3200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7992" cy="192360"/>
          </a:xfrm>
        </p:spPr>
        <p:txBody>
          <a:bodyPr/>
          <a:lstStyle/>
          <a:p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3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8" y="245706"/>
            <a:ext cx="7143050" cy="283732"/>
          </a:xfrm>
        </p:spPr>
        <p:txBody>
          <a:bodyPr/>
          <a:lstStyle/>
          <a:p>
            <a:r>
              <a:rPr lang="en-AU" sz="2800" dirty="0" smtClean="0"/>
              <a:t>Implementation challenges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2" y="982663"/>
            <a:ext cx="7085635" cy="5113337"/>
          </a:xfrm>
        </p:spPr>
        <p:txBody>
          <a:bodyPr/>
          <a:lstStyle/>
          <a:p>
            <a:pPr marL="1112400" lvl="7" indent="-4572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lvl="7" indent="0">
              <a:spcAft>
                <a:spcPts val="1200"/>
              </a:spcAft>
              <a:buNone/>
            </a:pPr>
            <a:r>
              <a:rPr lang="en-AU" sz="3200" dirty="0"/>
              <a:t>First order priorities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/>
              <a:t>Understanding lessons from trial site experiences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/>
              <a:t>Getting the assessment process right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/>
              <a:t>Maximising the input of carers and other trusted people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3200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7992" cy="192360"/>
          </a:xfrm>
        </p:spPr>
        <p:txBody>
          <a:bodyPr/>
          <a:lstStyle/>
          <a:p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9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/>
              <a:t>Symposium learning objectives</a:t>
            </a:r>
            <a:endParaRPr lang="en-A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1600201"/>
            <a:ext cx="7869560" cy="442108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z="2000" dirty="0" smtClean="0"/>
              <a:t>Conference </a:t>
            </a:r>
            <a:r>
              <a:rPr lang="en-AU" sz="2000" dirty="0"/>
              <a:t>delegates attending this session can expect to leave </a:t>
            </a:r>
            <a:r>
              <a:rPr lang="en-AU" sz="2000" b="1" dirty="0"/>
              <a:t>more informed about opportunities and challenges presenting through the NDIS implementation </a:t>
            </a:r>
            <a:r>
              <a:rPr lang="en-AU" sz="2000" dirty="0"/>
              <a:t>journey from a mental health and psychosocial disability perspective</a:t>
            </a:r>
            <a:r>
              <a:rPr lang="en-AU" sz="2000" dirty="0" smtClean="0"/>
              <a:t>. </a:t>
            </a:r>
          </a:p>
          <a:p>
            <a:pPr marL="514350" indent="-514350">
              <a:buFont typeface="+mj-lt"/>
              <a:buAutoNum type="arabicPeriod"/>
            </a:pPr>
            <a:endParaRPr lang="en-AU" sz="2000" dirty="0" smtClean="0"/>
          </a:p>
          <a:p>
            <a:pPr marL="514350" indent="-514350">
              <a:buFont typeface="+mj-lt"/>
              <a:buAutoNum type="arabicPeriod"/>
            </a:pPr>
            <a:r>
              <a:rPr lang="en-AU" sz="2000" dirty="0" smtClean="0"/>
              <a:t>This </a:t>
            </a:r>
            <a:r>
              <a:rPr lang="en-AU" sz="2000" dirty="0"/>
              <a:t>topic is relevant to the mental health sector in that at full roll-out the </a:t>
            </a:r>
            <a:r>
              <a:rPr lang="en-AU" sz="2000" b="1" dirty="0"/>
              <a:t>NDIS is expected to deliver services to 57 thousand Australians with high levels of psychosocial disability secondary to mental ill health</a:t>
            </a:r>
            <a:r>
              <a:rPr lang="en-AU" sz="2000" dirty="0"/>
              <a:t>. </a:t>
            </a:r>
            <a:endParaRPr lang="en-AU" sz="2000" dirty="0" smtClean="0"/>
          </a:p>
          <a:p>
            <a:pPr marL="514350" indent="-514350">
              <a:buFont typeface="+mj-lt"/>
              <a:buAutoNum type="arabicPeriod"/>
            </a:pPr>
            <a:endParaRPr lang="en-AU" sz="2000" dirty="0"/>
          </a:p>
          <a:p>
            <a:pPr marL="0" indent="0">
              <a:buNone/>
            </a:pPr>
            <a:r>
              <a:rPr lang="en-AU" sz="1800" b="1" dirty="0" smtClean="0">
                <a:solidFill>
                  <a:schemeClr val="accent6"/>
                </a:solidFill>
              </a:rPr>
              <a:t>… how this may be achieved and how is mental health faring?</a:t>
            </a:r>
            <a:endParaRPr lang="en-AU" sz="1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596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8" y="245706"/>
            <a:ext cx="7143050" cy="283732"/>
          </a:xfrm>
        </p:spPr>
        <p:txBody>
          <a:bodyPr/>
          <a:lstStyle/>
          <a:p>
            <a:r>
              <a:rPr lang="en-AU" sz="2800" dirty="0" smtClean="0"/>
              <a:t>Implementation challenges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2" y="982663"/>
            <a:ext cx="7085635" cy="5113337"/>
          </a:xfrm>
        </p:spPr>
        <p:txBody>
          <a:bodyPr/>
          <a:lstStyle/>
          <a:p>
            <a:pPr marL="1112400" lvl="7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lvl="7" indent="0">
              <a:spcAft>
                <a:spcPts val="1200"/>
              </a:spcAft>
              <a:buNone/>
            </a:pPr>
            <a:r>
              <a:rPr lang="en-AU" sz="3200" dirty="0" smtClean="0"/>
              <a:t>First order priorities contd.</a:t>
            </a:r>
            <a:endParaRPr lang="en-AU" sz="3200" dirty="0"/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Involving non-government stakeholders in rollout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Describing and defining psychosocial disability services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Pricing structures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3200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7992" cy="192360"/>
          </a:xfrm>
        </p:spPr>
        <p:txBody>
          <a:bodyPr/>
          <a:lstStyle/>
          <a:p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56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8" y="245706"/>
            <a:ext cx="7143050" cy="283732"/>
          </a:xfrm>
        </p:spPr>
        <p:txBody>
          <a:bodyPr/>
          <a:lstStyle/>
          <a:p>
            <a:r>
              <a:rPr lang="en-AU" sz="2800" dirty="0" smtClean="0"/>
              <a:t>Implementation challenges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2" y="982663"/>
            <a:ext cx="7085635" cy="5113337"/>
          </a:xfrm>
        </p:spPr>
        <p:txBody>
          <a:bodyPr/>
          <a:lstStyle/>
          <a:p>
            <a:pPr marL="1112400" lvl="7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lvl="7" indent="0">
              <a:spcAft>
                <a:spcPts val="1200"/>
              </a:spcAft>
              <a:buNone/>
            </a:pPr>
            <a:r>
              <a:rPr lang="en-AU" sz="3200" dirty="0" smtClean="0"/>
              <a:t>Second order priorities</a:t>
            </a:r>
            <a:endParaRPr lang="en-AU" sz="3200" dirty="0"/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Pathways, engagement and outreach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Building tomorrow’s workforce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Mental health skills and experience in NDIA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3200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7992" cy="192360"/>
          </a:xfrm>
        </p:spPr>
        <p:txBody>
          <a:bodyPr/>
          <a:lstStyle/>
          <a:p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07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8" y="245706"/>
            <a:ext cx="7143050" cy="283732"/>
          </a:xfrm>
        </p:spPr>
        <p:txBody>
          <a:bodyPr/>
          <a:lstStyle/>
          <a:p>
            <a:r>
              <a:rPr lang="en-AU" sz="2800" dirty="0" smtClean="0"/>
              <a:t>Policy Challenges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2" y="982663"/>
            <a:ext cx="7085635" cy="5113337"/>
          </a:xfrm>
        </p:spPr>
        <p:txBody>
          <a:bodyPr/>
          <a:lstStyle/>
          <a:p>
            <a:pPr marL="1112400" lvl="7" indent="-4572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lvl="7" indent="0">
              <a:buNone/>
            </a:pPr>
            <a:endParaRPr lang="en-AU" sz="3200" dirty="0"/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Tension/conflict between ‘permanency of impairment’ and recovery principles 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Designing Tier 2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Commonwealth state/agreements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Role of NDIS vs other service systems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3200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7992" cy="192360"/>
          </a:xfrm>
        </p:spPr>
        <p:txBody>
          <a:bodyPr/>
          <a:lstStyle/>
          <a:p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8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8" y="245706"/>
            <a:ext cx="7143050" cy="283732"/>
          </a:xfrm>
        </p:spPr>
        <p:txBody>
          <a:bodyPr/>
          <a:lstStyle/>
          <a:p>
            <a:r>
              <a:rPr lang="en-AU" sz="2800" dirty="0" smtClean="0"/>
              <a:t>Emerging Priorities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2" y="982663"/>
            <a:ext cx="7085635" cy="5113337"/>
          </a:xfrm>
        </p:spPr>
        <p:txBody>
          <a:bodyPr/>
          <a:lstStyle/>
          <a:p>
            <a:pPr marL="1112400" lvl="7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lvl="7" indent="0">
              <a:spcAft>
                <a:spcPts val="1200"/>
              </a:spcAft>
              <a:buNone/>
            </a:pPr>
            <a:r>
              <a:rPr lang="en-AU" sz="3200" dirty="0" smtClean="0"/>
              <a:t>Wish list</a:t>
            </a:r>
            <a:endParaRPr lang="en-AU" sz="3200" dirty="0"/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Mapping in-scope programs and services in each state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Defining Tier 2 services and quantifying the economic benefits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3200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7992" cy="192360"/>
          </a:xfrm>
        </p:spPr>
        <p:txBody>
          <a:bodyPr/>
          <a:lstStyle/>
          <a:p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0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8" y="245706"/>
            <a:ext cx="7143050" cy="283732"/>
          </a:xfrm>
        </p:spPr>
        <p:txBody>
          <a:bodyPr/>
          <a:lstStyle/>
          <a:p>
            <a:r>
              <a:rPr lang="en-AU" sz="2800" dirty="0" smtClean="0"/>
              <a:t>MHA Capacity Building Priorities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2" y="982663"/>
            <a:ext cx="7085635" cy="5113337"/>
          </a:xfrm>
        </p:spPr>
        <p:txBody>
          <a:bodyPr/>
          <a:lstStyle/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More support for consumers and carers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Working with service providers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Supported decision making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Scoping workforce development needs</a:t>
            </a:r>
          </a:p>
          <a:p>
            <a:pPr marL="998100" lvl="7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AU" sz="3200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7992" cy="192360"/>
          </a:xfrm>
        </p:spPr>
        <p:txBody>
          <a:bodyPr/>
          <a:lstStyle/>
          <a:p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329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5238" y="245706"/>
            <a:ext cx="7143050" cy="283732"/>
          </a:xfrm>
        </p:spPr>
        <p:txBody>
          <a:bodyPr/>
          <a:lstStyle/>
          <a:p>
            <a:r>
              <a:rPr lang="en-AU" sz="2800" dirty="0" smtClean="0"/>
              <a:t>MHA Mental Health Capacity Building</a:t>
            </a:r>
            <a:endParaRPr lang="en-AU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762" y="982663"/>
            <a:ext cx="7085635" cy="5113337"/>
          </a:xfrm>
        </p:spPr>
        <p:txBody>
          <a:bodyPr/>
          <a:lstStyle/>
          <a:p>
            <a:pPr marL="1112400" lvl="7" indent="-457200">
              <a:buFont typeface="Arial" panose="020B0604020202020204" pitchFamily="34" charset="0"/>
              <a:buChar char="•"/>
            </a:pPr>
            <a:endParaRPr lang="en-AU" sz="3200" dirty="0" smtClean="0"/>
          </a:p>
          <a:p>
            <a:pPr lvl="7" indent="0">
              <a:buNone/>
            </a:pPr>
            <a:endParaRPr lang="en-AU" sz="3200" dirty="0"/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Online information hub </a:t>
            </a:r>
            <a:r>
              <a:rPr lang="en-AU" sz="3200" dirty="0" smtClean="0">
                <a:hlinkClick r:id="rId3"/>
              </a:rPr>
              <a:t>www.mhca.org.au</a:t>
            </a:r>
            <a:endParaRPr lang="en-AU" sz="3200" dirty="0" smtClean="0"/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Regular e-bulletins – please register </a:t>
            </a:r>
          </a:p>
          <a:p>
            <a:pPr marL="998100" lvl="7" indent="-342900">
              <a:lnSpc>
                <a:spcPct val="10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3200" dirty="0" smtClean="0"/>
              <a:t>Contact: Liz Ruck lizruck@mha.org</a:t>
            </a:r>
            <a:endParaRPr lang="en-AU" sz="3200" dirty="0"/>
          </a:p>
          <a:p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39763" y="6287026"/>
            <a:ext cx="7697992" cy="192360"/>
          </a:xfrm>
        </p:spPr>
        <p:txBody>
          <a:bodyPr/>
          <a:lstStyle/>
          <a:p>
            <a:endParaRPr lang="en-AU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b="1" dirty="0" smtClean="0"/>
              <a:t>NDIS – How is MH Faring?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Panellists reflections on presentations</a:t>
            </a:r>
          </a:p>
          <a:p>
            <a:endParaRPr lang="en-AU" dirty="0"/>
          </a:p>
          <a:p>
            <a:r>
              <a:rPr lang="en-AU" dirty="0" smtClean="0"/>
              <a:t>Audience questions?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5196397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b="1" dirty="0" smtClean="0"/>
              <a:t>Possible questions for panellists</a:t>
            </a:r>
            <a:endParaRPr lang="en-AU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AU" dirty="0" smtClean="0"/>
              <a:t>What activities is the NDIS undertaking to ensure their ability to respond flexibly to the needs of people with mental illness/psychosocial disability?</a:t>
            </a:r>
          </a:p>
          <a:p>
            <a:r>
              <a:rPr lang="en-AU" dirty="0" smtClean="0"/>
              <a:t>What </a:t>
            </a:r>
            <a:r>
              <a:rPr lang="en-AU" dirty="0"/>
              <a:t>is known about eligibility for NDIS (who’s in and who’s out)? </a:t>
            </a:r>
            <a:endParaRPr lang="en-AU" dirty="0" smtClean="0"/>
          </a:p>
          <a:p>
            <a:r>
              <a:rPr lang="en-AU" dirty="0" smtClean="0"/>
              <a:t>What </a:t>
            </a:r>
            <a:r>
              <a:rPr lang="en-AU" dirty="0"/>
              <a:t>tools and processes are being used for assessment and care/support planning with people with psychosocial disability? </a:t>
            </a:r>
            <a:endParaRPr lang="en-AU" dirty="0" smtClean="0"/>
          </a:p>
          <a:p>
            <a:r>
              <a:rPr lang="en-AU" dirty="0" smtClean="0"/>
              <a:t>What </a:t>
            </a:r>
            <a:r>
              <a:rPr lang="en-AU" dirty="0"/>
              <a:t>partnerships are required to ensure coordinated support for people? </a:t>
            </a:r>
            <a:endParaRPr lang="en-AU" dirty="0" smtClean="0"/>
          </a:p>
          <a:p>
            <a:r>
              <a:rPr lang="en-AU" dirty="0" smtClean="0"/>
              <a:t>How </a:t>
            </a:r>
            <a:r>
              <a:rPr lang="en-AU" dirty="0"/>
              <a:t>ready is your organisation and its workforce for the NDIS? </a:t>
            </a:r>
            <a:endParaRPr lang="en-AU" dirty="0" smtClean="0"/>
          </a:p>
          <a:p>
            <a:r>
              <a:rPr lang="en-AU" dirty="0" smtClean="0"/>
              <a:t>What </a:t>
            </a:r>
            <a:r>
              <a:rPr lang="en-AU" dirty="0"/>
              <a:t>will happen for people who are not eligible for NDIS? </a:t>
            </a:r>
          </a:p>
        </p:txBody>
      </p:sp>
    </p:spTree>
    <p:extLst>
      <p:ext uri="{BB962C8B-B14F-4D97-AF65-F5344CB8AC3E}">
        <p14:creationId xmlns:p14="http://schemas.microsoft.com/office/powerpoint/2010/main" val="164893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b="1" dirty="0" smtClean="0"/>
              <a:t>Thank you for your participation: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Eddie Bartnick: </a:t>
            </a:r>
            <a:r>
              <a:rPr lang="en-AU" dirty="0" smtClean="0">
                <a:hlinkClick r:id="rId2"/>
              </a:rPr>
              <a:t>Eddie.BARTNIK@ndis.gov.au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Tina Smith: </a:t>
            </a:r>
            <a:r>
              <a:rPr lang="en-AU" dirty="0" smtClean="0">
                <a:hlinkClick r:id="rId3"/>
              </a:rPr>
              <a:t>tina@mhcc.org.au</a:t>
            </a:r>
            <a:r>
              <a:rPr lang="en-AU" dirty="0" smtClean="0"/>
              <a:t> </a:t>
            </a:r>
          </a:p>
          <a:p>
            <a:pPr marL="0" indent="0">
              <a:buNone/>
            </a:pPr>
            <a:r>
              <a:rPr lang="en-AU" dirty="0" smtClean="0"/>
              <a:t>Rod Astbury</a:t>
            </a:r>
            <a:r>
              <a:rPr lang="en-AU" dirty="0"/>
              <a:t>: </a:t>
            </a:r>
            <a:r>
              <a:rPr lang="en-AU" dirty="0" smtClean="0">
                <a:hlinkClick r:id="rId4"/>
              </a:rPr>
              <a:t>RAstbury@waamh.org.au</a:t>
            </a:r>
            <a:endParaRPr lang="en-AU" dirty="0" smtClean="0"/>
          </a:p>
          <a:p>
            <a:pPr marL="0" indent="0">
              <a:buNone/>
            </a:pPr>
            <a:r>
              <a:rPr lang="en-AU" dirty="0" smtClean="0"/>
              <a:t>Liz Ruck: </a:t>
            </a:r>
            <a:r>
              <a:rPr lang="en-AU" dirty="0" smtClean="0">
                <a:hlinkClick r:id="rId5"/>
              </a:rPr>
              <a:t>liz@mhca.org.au</a:t>
            </a:r>
            <a:r>
              <a:rPr lang="en-AU" dirty="0" smtClean="0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8547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b="1" dirty="0"/>
              <a:t>Bringing the health and disability sectors together to maximise the NDIS </a:t>
            </a:r>
            <a:r>
              <a:rPr lang="en-AU" b="1" dirty="0" smtClean="0"/>
              <a:t>opportunity</a:t>
            </a:r>
            <a:endParaRPr lang="en-AU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840" y="2420887"/>
            <a:ext cx="8733656" cy="3600401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/>
              <a:t>Eddie </a:t>
            </a:r>
            <a:r>
              <a:rPr lang="en-AU" dirty="0" smtClean="0"/>
              <a:t>Bartnik</a:t>
            </a:r>
          </a:p>
          <a:p>
            <a:pPr marL="0" indent="0" algn="ctr">
              <a:buNone/>
            </a:pPr>
            <a:r>
              <a:rPr lang="en-AU" dirty="0" smtClean="0"/>
              <a:t>Strategic Advisor</a:t>
            </a:r>
          </a:p>
          <a:p>
            <a:pPr marL="0" indent="0" algn="ctr">
              <a:buNone/>
            </a:pPr>
            <a:r>
              <a:rPr lang="en-AU" dirty="0" smtClean="0"/>
              <a:t>National </a:t>
            </a:r>
            <a:r>
              <a:rPr lang="en-AU" dirty="0"/>
              <a:t>Disability Insurance Agency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1213" y="5589240"/>
            <a:ext cx="2755371" cy="77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6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08296" y="1504027"/>
            <a:ext cx="8635704" cy="569744"/>
          </a:xfrm>
        </p:spPr>
        <p:txBody>
          <a:bodyPr>
            <a:noAutofit/>
          </a:bodyPr>
          <a:lstStyle/>
          <a:p>
            <a:pPr algn="l"/>
            <a:r>
              <a:rPr lang="en-A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National Disability Insurance Scheme </a:t>
            </a:r>
            <a:endParaRPr lang="en-AU" sz="2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0492" y="4496699"/>
            <a:ext cx="4843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AU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Eddie Bartnik</a:t>
            </a:r>
            <a:endParaRPr lang="en-AU" dirty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AU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Advisor</a:t>
            </a:r>
            <a:endParaRPr lang="en-AU" dirty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57200"/>
            <a:r>
              <a:rPr lang="en-AU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 Disability Insurance Agency (NDIA)</a:t>
            </a:r>
          </a:p>
          <a:p>
            <a:pPr defTabSz="457200"/>
            <a:r>
              <a:rPr lang="en-AU" dirty="0" smtClean="0">
                <a:solidFill>
                  <a:srgbClr val="4A1A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TheMHS Conference, Perth WA   28/8/14</a:t>
            </a:r>
            <a:endParaRPr lang="en-AU" dirty="0">
              <a:solidFill>
                <a:srgbClr val="4A1A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508296" y="2411990"/>
            <a:ext cx="8020725" cy="6965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AU" sz="2000" b="1" dirty="0" smtClean="0">
                <a:solidFill>
                  <a:srgbClr val="4A1A50"/>
                </a:solidFill>
                <a:latin typeface="Arial" pitchFamily="34" charset="0"/>
                <a:cs typeface="Arial" pitchFamily="34" charset="0"/>
              </a:rPr>
              <a:t> NDIS: How is mental health faring?</a:t>
            </a:r>
            <a:endParaRPr lang="en-AU" sz="2000" b="1" dirty="0">
              <a:solidFill>
                <a:srgbClr val="4A1A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1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2" y="2116568"/>
            <a:ext cx="8229600" cy="3907715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Some introductory comments: great opportunity, complex environment of reforms but flows on from recovery framework, bringing mental health and disability sectors together so partnerships critical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Three pillars underpinning NDIS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design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Access for people with a psychosocial disability in the NDIS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Some key trial site issues emerging around psychosocial disability</a:t>
            </a:r>
          </a:p>
          <a:p>
            <a:pPr lvl="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Some priorities moving forward in full scheme design and transition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221"/>
            <a:ext cx="8127402" cy="613187"/>
          </a:xfrm>
        </p:spPr>
        <p:txBody>
          <a:bodyPr anchor="t">
            <a:normAutofit/>
          </a:bodyPr>
          <a:lstStyle/>
          <a:p>
            <a:pPr lvl="0" algn="l">
              <a:spcBef>
                <a:spcPts val="0"/>
              </a:spcBef>
              <a:spcAft>
                <a:spcPts val="1000"/>
              </a:spcAft>
            </a:pPr>
            <a:r>
              <a:rPr lang="en-AU" sz="2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Outline</a:t>
            </a:r>
            <a:endParaRPr lang="en-A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38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599"/>
            <a:ext cx="8229600" cy="699248"/>
          </a:xfrm>
        </p:spPr>
        <p:txBody>
          <a:bodyPr>
            <a:normAutofit/>
          </a:bodyPr>
          <a:lstStyle/>
          <a:p>
            <a:pPr algn="l"/>
            <a:r>
              <a:rPr lang="en-US" sz="2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key pillars underpin NDIS design</a:t>
            </a:r>
            <a:endParaRPr lang="en-AU" sz="2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457200" y="1820847"/>
          <a:ext cx="2526726" cy="483155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526726"/>
              </a:tblGrid>
              <a:tr h="85391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900" dirty="0" smtClean="0">
                          <a:solidFill>
                            <a:schemeClr val="bg1"/>
                          </a:solidFill>
                        </a:rPr>
                        <a:t>Insurance Approach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2700000" scaled="1"/>
                      <a:tileRect/>
                    </a:gradFill>
                  </a:tcPr>
                </a:tc>
              </a:tr>
              <a:tr h="3903599"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Supports economic and social participation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5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5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Mobilises funding for early intervention 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Estimates and manages resource allocation based on managing long term costs across the life-course of individuals 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5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5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Shares the cost of disability across the community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3315421" y="1842477"/>
          <a:ext cx="2526726" cy="4809923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526726"/>
              </a:tblGrid>
              <a:tr h="75475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900" dirty="0" smtClean="0">
                          <a:solidFill>
                            <a:schemeClr val="bg1"/>
                          </a:solidFill>
                        </a:rPr>
                        <a:t>Choice</a:t>
                      </a:r>
                      <a:r>
                        <a:rPr lang="en-AU" sz="1900" baseline="0" dirty="0" smtClean="0">
                          <a:solidFill>
                            <a:schemeClr val="bg1"/>
                          </a:solidFill>
                        </a:rPr>
                        <a:t> and Control</a:t>
                      </a:r>
                      <a:endParaRPr lang="en-AU" sz="1900" dirty="0" smtClean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</a:tr>
              <a:tr h="4055169"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endParaRPr lang="en-AU" sz="1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AU" sz="15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Participants determine how much control they want over management of their funding, supports and providers</a:t>
                      </a:r>
                    </a:p>
                    <a:p>
                      <a:pPr lvl="0" algn="ctr">
                        <a:spcBef>
                          <a:spcPts val="0"/>
                        </a:spcBef>
                        <a:spcAft>
                          <a:spcPts val="1800"/>
                        </a:spcAft>
                      </a:pPr>
                      <a:r>
                        <a:rPr lang="en-AU" sz="15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Scheme gives effect to certain obligations under the Convention on the Rights of Persons with Disabilities - including respect for their worth, dignity and to live free from abuse, neglect and exploitation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/>
          </p:nvPr>
        </p:nvGraphicFramePr>
        <p:xfrm>
          <a:off x="6160074" y="1839559"/>
          <a:ext cx="2526726" cy="4812841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2526726"/>
              </a:tblGrid>
              <a:tr h="786746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900" dirty="0" smtClean="0">
                          <a:solidFill>
                            <a:schemeClr val="bg1"/>
                          </a:solidFill>
                        </a:rPr>
                        <a:t>Community and Mainstream</a:t>
                      </a:r>
                    </a:p>
                  </a:txBody>
                  <a:tcPr anchor="ctr">
                    <a:gradFill flip="none" rotWithShape="1">
                      <a:gsLst>
                        <a:gs pos="0">
                          <a:schemeClr val="accent1">
                            <a:shade val="30000"/>
                            <a:satMod val="115000"/>
                          </a:schemeClr>
                        </a:gs>
                        <a:gs pos="50000">
                          <a:schemeClr val="accent1">
                            <a:shade val="67500"/>
                            <a:satMod val="115000"/>
                          </a:schemeClr>
                        </a:gs>
                        <a:gs pos="100000">
                          <a:schemeClr val="accent1">
                            <a:shade val="100000"/>
                            <a:satMod val="115000"/>
                          </a:schemeClr>
                        </a:gs>
                      </a:gsLst>
                      <a:path path="circle">
                        <a:fillToRect l="100000" b="100000"/>
                      </a:path>
                      <a:tileRect t="-100000" r="-100000"/>
                    </a:gradFill>
                  </a:tcPr>
                </a:tc>
              </a:tr>
              <a:tr h="4026095"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5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People are supported to access and coordinate community and funded supports 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5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5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 scheme will not duplicate or replace mainstream services</a:t>
                      </a: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500" dirty="0" smtClean="0">
                        <a:solidFill>
                          <a:srgbClr val="4A1A5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500" dirty="0" smtClean="0">
                          <a:solidFill>
                            <a:srgbClr val="4A1A5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Effective interface with mainstream  and community supports is central to the sustainability of the Scheme</a:t>
                      </a:r>
                    </a:p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200" dirty="0" smtClean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83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2200" dirty="0" smtClean="0">
                <a:solidFill>
                  <a:schemeClr val="tx2"/>
                </a:solidFill>
              </a:rPr>
              <a:t>Disability requirements</a:t>
            </a:r>
            <a:endParaRPr lang="en-AU" sz="2200" dirty="0">
              <a:solidFill>
                <a:schemeClr val="tx2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457200" y="2162287"/>
            <a:ext cx="4949687" cy="4480187"/>
          </a:xfrm>
        </p:spPr>
        <p:txBody>
          <a:bodyPr>
            <a:normAutofit fontScale="92500" lnSpcReduction="10000"/>
          </a:bodyPr>
          <a:lstStyle/>
          <a:p>
            <a:pPr marL="0" lvl="2" indent="0">
              <a:buNone/>
            </a:pP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Accessing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assistance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from the scheme requires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that a person must:</a:t>
            </a:r>
            <a:endParaRPr lang="en-AU" sz="1800" dirty="0">
              <a:solidFill>
                <a:srgbClr val="4A1A50"/>
              </a:solidFill>
              <a:latin typeface="Arial"/>
              <a:cs typeface="Arial"/>
            </a:endParaRPr>
          </a:p>
          <a:p>
            <a:pPr marL="0" lvl="2"/>
            <a:endParaRPr lang="en-AU" sz="1800" dirty="0">
              <a:solidFill>
                <a:srgbClr val="4A1A50"/>
              </a:solidFill>
              <a:latin typeface="Arial"/>
              <a:cs typeface="Arial"/>
            </a:endParaRPr>
          </a:p>
          <a:p>
            <a:pPr marL="285750" lvl="2" indent="-285750"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Have permanent disability (“person has a disability that is attributable to one or more impairments attributable to a psychiatric condition….are, or are likely to be permanent”)</a:t>
            </a:r>
            <a:endParaRPr lang="en-AU" sz="1800" dirty="0">
              <a:solidFill>
                <a:srgbClr val="4A1A50"/>
              </a:solidFill>
              <a:latin typeface="Arial"/>
              <a:cs typeface="Arial"/>
            </a:endParaRPr>
          </a:p>
          <a:p>
            <a:pPr marL="285750" lvl="2" indent="-285750">
              <a:buFont typeface="Arial" pitchFamily="34" charset="0"/>
              <a:buChar char="•"/>
            </a:pPr>
            <a:endParaRPr lang="en-AU" sz="1800" dirty="0">
              <a:solidFill>
                <a:srgbClr val="4A1A50"/>
              </a:solidFill>
              <a:latin typeface="Arial"/>
              <a:cs typeface="Arial"/>
            </a:endParaRPr>
          </a:p>
          <a:p>
            <a:pPr marL="285750" lvl="2" indent="-285750"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The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disability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must have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a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significant impact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on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day to day life and on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the person’s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ability to participate in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the community (“severity of impact on functioning may fluctuate and may improve, determined when the impairment is fully treated and stabilised – residual and LT)”)</a:t>
            </a:r>
          </a:p>
          <a:p>
            <a:pPr marL="0" lvl="2" indent="0">
              <a:buNone/>
            </a:pPr>
            <a:endParaRPr lang="en-AU" sz="1800" dirty="0" smtClean="0">
              <a:solidFill>
                <a:srgbClr val="4A1A50"/>
              </a:solidFill>
              <a:latin typeface="Arial"/>
              <a:cs typeface="Arial"/>
            </a:endParaRPr>
          </a:p>
          <a:p>
            <a:pPr marL="285750" lvl="2" indent="-285750">
              <a:buFont typeface="Arial" pitchFamily="34" charset="0"/>
              <a:buChar char="•"/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The person will (“likely”)  need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supports for the rest of </a:t>
            </a: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their </a:t>
            </a:r>
            <a:r>
              <a:rPr lang="en-AU" sz="1800" dirty="0">
                <a:solidFill>
                  <a:srgbClr val="4A1A50"/>
                </a:solidFill>
                <a:latin typeface="Arial"/>
                <a:cs typeface="Arial"/>
              </a:rPr>
              <a:t>life</a:t>
            </a:r>
          </a:p>
          <a:p>
            <a:pPr marL="0" indent="0">
              <a:buNone/>
            </a:pPr>
            <a:endParaRPr lang="en-AU" sz="1800" dirty="0">
              <a:solidFill>
                <a:srgbClr val="4A1A50"/>
              </a:solidFill>
            </a:endParaRPr>
          </a:p>
        </p:txBody>
      </p:sp>
      <p:pic>
        <p:nvPicPr>
          <p:cNvPr id="5" name="Picture 2" descr="Mother and two sons sitting in a playground, one son has a disability. " title="Mum with two sons, one with disability"/>
          <p:cNvPicPr>
            <a:picLocks noGrp="1" noChangeAspect="1" noChangeArrowheads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9" t="8973" r="14449"/>
          <a:stretch/>
        </p:blipFill>
        <p:spPr bwMode="auto">
          <a:xfrm>
            <a:off x="5568182" y="2733261"/>
            <a:ext cx="3118618" cy="287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8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5002" y="2116568"/>
            <a:ext cx="8229600" cy="3907715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Continue to learn from trials and engagement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Eligibility and access – notions of permanent/likely to be permanent,   recovery, list of conditions, support from other people on  most days, early intervention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Holistic support and integration of clinical and psychosocial 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The important involvement of families, carers, friends and  informal supports in  peoples lives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Readiness of all in the sector to imagine, plan and implement more personalised supports to achieve outcomes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Continuity of support and the interfaces between Tier 2 and 3 of the NDIS and mainstream mental health services – where people not eligible for NDIS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Support clusters and pricing, organisational capability</a:t>
            </a:r>
          </a:p>
          <a:p>
            <a:pPr lvl="0">
              <a:spcBef>
                <a:spcPts val="0"/>
              </a:spcBef>
              <a:spcAft>
                <a:spcPts val="1800"/>
              </a:spcAft>
            </a:pPr>
            <a:r>
              <a:rPr lang="en-AU" sz="1800" dirty="0" smtClean="0">
                <a:solidFill>
                  <a:srgbClr val="4A1A50"/>
                </a:solidFill>
                <a:latin typeface="Arial"/>
                <a:cs typeface="Arial"/>
              </a:rPr>
              <a:t>Psychosocial disability often later in phasing so learnings are just emerging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66221"/>
            <a:ext cx="8127402" cy="613187"/>
          </a:xfrm>
        </p:spPr>
        <p:txBody>
          <a:bodyPr anchor="t">
            <a:normAutofit fontScale="90000"/>
          </a:bodyPr>
          <a:lstStyle/>
          <a:p>
            <a:pPr algn="l">
              <a:spcBef>
                <a:spcPts val="0"/>
              </a:spcBef>
              <a:spcAft>
                <a:spcPts val="1000"/>
              </a:spcAft>
            </a:pPr>
            <a:r>
              <a:rPr lang="en-AU" sz="2400" b="1" dirty="0" smtClean="0">
                <a:solidFill>
                  <a:schemeClr val="tx2"/>
                </a:solidFill>
                <a:latin typeface="Arial"/>
                <a:cs typeface="Arial"/>
              </a:rPr>
              <a:t>Some key issues around psychosocial disability</a:t>
            </a:r>
            <a:r>
              <a:rPr lang="en-AU" sz="2400" dirty="0">
                <a:solidFill>
                  <a:srgbClr val="4A1A50"/>
                </a:solidFill>
                <a:latin typeface="Arial"/>
                <a:cs typeface="Arial"/>
              </a:rPr>
              <a:t/>
            </a:r>
            <a:br>
              <a:rPr lang="en-AU" sz="2400" dirty="0">
                <a:solidFill>
                  <a:srgbClr val="4A1A50"/>
                </a:solidFill>
                <a:latin typeface="Arial"/>
                <a:cs typeface="Arial"/>
              </a:rPr>
            </a:br>
            <a:endParaRPr lang="en-AU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280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DIA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MHA">
      <a:dk1>
        <a:sysClr val="windowText" lastClr="000000"/>
      </a:dk1>
      <a:lt1>
        <a:sysClr val="window" lastClr="FFFFFF"/>
      </a:lt1>
      <a:dk2>
        <a:srgbClr val="E1EBF4"/>
      </a:dk2>
      <a:lt2>
        <a:srgbClr val="005A7C"/>
      </a:lt2>
      <a:accent1>
        <a:srgbClr val="005A7C"/>
      </a:accent1>
      <a:accent2>
        <a:srgbClr val="F9C606"/>
      </a:accent2>
      <a:accent3>
        <a:srgbClr val="337B96"/>
      </a:accent3>
      <a:accent4>
        <a:srgbClr val="669CB0"/>
      </a:accent4>
      <a:accent5>
        <a:srgbClr val="B3CED8"/>
      </a:accent5>
      <a:accent6>
        <a:srgbClr val="E1EBF4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25343</TotalTime>
  <Words>2081</Words>
  <Application>Microsoft Office PowerPoint</Application>
  <PresentationFormat>On-screen Show (4:3)</PresentationFormat>
  <Paragraphs>331</Paragraphs>
  <Slides>38</Slides>
  <Notes>13</Notes>
  <HiddenSlides>1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Office Theme</vt:lpstr>
      <vt:lpstr>Custom Design</vt:lpstr>
      <vt:lpstr>NDIA PowerPoint</vt:lpstr>
      <vt:lpstr>1_Office Theme</vt:lpstr>
      <vt:lpstr>The National Disability Insurance Scheme (NDIS): How is Mental Health Faring? </vt:lpstr>
      <vt:lpstr>Symposium Participants</vt:lpstr>
      <vt:lpstr>Symposium learning objectives</vt:lpstr>
      <vt:lpstr>Bringing the health and disability sectors together to maximise the NDIS opportunity</vt:lpstr>
      <vt:lpstr>National Disability Insurance Scheme </vt:lpstr>
      <vt:lpstr>  Outline</vt:lpstr>
      <vt:lpstr>Three key pillars underpin NDIS design</vt:lpstr>
      <vt:lpstr>Disability requirements</vt:lpstr>
      <vt:lpstr>Some key issues around psychosocial disability </vt:lpstr>
      <vt:lpstr>Some priorities moving forward      </vt:lpstr>
      <vt:lpstr>PowerPoint Presentation</vt:lpstr>
      <vt:lpstr>Experiences and lessons from the NSW Hunter pilot site</vt:lpstr>
      <vt:lpstr>Mental Health Coordinating Council (MHCC)</vt:lpstr>
      <vt:lpstr>MHCC Partnership with the NSW Mental Health Commission</vt:lpstr>
      <vt:lpstr>NSW Hunter NDIS Trial Site Activity</vt:lpstr>
      <vt:lpstr>1. How will PSD be understood and included under the NDIS? </vt:lpstr>
      <vt:lpstr>Access and eligibility</vt:lpstr>
      <vt:lpstr>2. The wider NDIS and health services interface </vt:lpstr>
      <vt:lpstr>3. People with co-existing difficulties</vt:lpstr>
      <vt:lpstr>4. The suitability of the assessment tool/s</vt:lpstr>
      <vt:lpstr>5. Contribute to the national discourse </vt:lpstr>
      <vt:lpstr>NSW Perspective on NDIS …..</vt:lpstr>
      <vt:lpstr>WA experiences and lessons from preparing and setting up two pilot sites</vt:lpstr>
      <vt:lpstr>Mental health sector capacity building for the NDIS</vt:lpstr>
      <vt:lpstr>NDIS: how is mental health faring?</vt:lpstr>
      <vt:lpstr>Key Concepts</vt:lpstr>
      <vt:lpstr>Where are we at?</vt:lpstr>
      <vt:lpstr>Opportunities = work to do</vt:lpstr>
      <vt:lpstr>Implementation challenges</vt:lpstr>
      <vt:lpstr>Implementation challenges</vt:lpstr>
      <vt:lpstr>Implementation challenges</vt:lpstr>
      <vt:lpstr>Policy Challenges</vt:lpstr>
      <vt:lpstr>Emerging Priorities</vt:lpstr>
      <vt:lpstr>MHA Capacity Building Priorities</vt:lpstr>
      <vt:lpstr>MHA Mental Health Capacity Building</vt:lpstr>
      <vt:lpstr>NDIS – How is MH Faring?</vt:lpstr>
      <vt:lpstr>Possible questions for panellists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Lenny Pelling</dc:creator>
  <cp:lastModifiedBy>Sarah Morrison</cp:lastModifiedBy>
  <cp:revision>51</cp:revision>
  <dcterms:created xsi:type="dcterms:W3CDTF">2014-07-03T04:28:43Z</dcterms:created>
  <dcterms:modified xsi:type="dcterms:W3CDTF">2015-08-24T03:00:50Z</dcterms:modified>
</cp:coreProperties>
</file>